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01" r:id="rId2"/>
    <p:sldId id="325" r:id="rId3"/>
    <p:sldId id="279" r:id="rId4"/>
    <p:sldId id="291" r:id="rId5"/>
    <p:sldId id="329" r:id="rId6"/>
    <p:sldId id="330" r:id="rId7"/>
    <p:sldId id="328" r:id="rId8"/>
    <p:sldId id="283" r:id="rId9"/>
    <p:sldId id="321" r:id="rId10"/>
    <p:sldId id="322" r:id="rId11"/>
    <p:sldId id="292" r:id="rId12"/>
    <p:sldId id="332" r:id="rId13"/>
    <p:sldId id="333" r:id="rId14"/>
    <p:sldId id="335" r:id="rId15"/>
    <p:sldId id="334" r:id="rId16"/>
    <p:sldId id="300" r:id="rId17"/>
  </p:sldIdLst>
  <p:sldSz cx="9144000" cy="6858000" type="screen4x3"/>
  <p:notesSz cx="6669088" cy="9775825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0">
          <p15:clr>
            <a:srgbClr val="A4A3A4"/>
          </p15:clr>
        </p15:guide>
        <p15:guide id="2" pos="29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F9796B"/>
    <a:srgbClr val="33CCCC"/>
    <a:srgbClr val="C0C0C0"/>
    <a:srgbClr val="3333FF"/>
    <a:srgbClr val="B40000"/>
    <a:srgbClr val="99CC00"/>
    <a:srgbClr val="80808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19" autoAdjust="0"/>
    <p:restoredTop sz="94660"/>
  </p:normalViewPr>
  <p:slideViewPr>
    <p:cSldViewPr>
      <p:cViewPr varScale="1">
        <p:scale>
          <a:sx n="118" d="100"/>
          <a:sy n="118" d="100"/>
        </p:scale>
        <p:origin x="1344" y="108"/>
      </p:cViewPr>
      <p:guideLst>
        <p:guide orient="horz" pos="212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titlemaster_m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33795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53398BE-6D57-4FC9-B136-3B44E895E345}" type="slidenum">
              <a:rPr lang="pt-PT"/>
              <a:t>‹nº›</a:t>
            </a:fld>
            <a:endParaRPr lang="pt-PT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r>
              <a:rPr lang="pt-PT"/>
              <a:t>Faça clique para editar o estilo do subtítulo do modelo global</a:t>
            </a:r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pt-PT"/>
              <a:t>Clique para editar o estilo do título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83C09F-9368-4CA7-9D3C-5082FE451C34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5A68A1-601B-4910-AF65-62048E4B0FA3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hasCustomPrompt="1"/>
          </p:nvPr>
        </p:nvSpPr>
        <p:spPr>
          <a:xfrm>
            <a:off x="2438400" y="228600"/>
            <a:ext cx="6400800" cy="5867400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>
          <a:xfrm>
            <a:off x="152400" y="6248400"/>
            <a:ext cx="1901825" cy="457200"/>
          </a:xfrm>
        </p:spPr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04B8CE4-DA18-4FF9-9B5A-760E2CBC6346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7EFFBE-0DFD-417D-9ECF-989FFAC15011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E7D454-9A59-448C-A5A7-AC1603807E27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 hasCustomPrompt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 hasCustomPrompt="1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E7AD79-85CF-4521-B918-C0B04486798A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6E3396-AE17-4675-B0EF-B77600B30D22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D6F12-34E9-46A6-A70D-AA31F4FDFF6F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5CDAB9-5DE6-455F-8723-3A121BE1F9F1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6A4264-1CB5-4DD7-B1DC-7498863DD2BB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F586AC-0948-4A04-B398-79C19BF2C24D}" type="slidenum">
              <a:rPr lang="pt-PT"/>
              <a:t>‹nº›</a:t>
            </a:fld>
            <a:endParaRPr lang="pt-P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/>
          <p:cNvGrpSpPr/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32771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pPr algn="ctr"/>
              <a:endParaRPr lang="pt-PT"/>
            </a:p>
          </p:txBody>
        </p:sp>
        <p:pic>
          <p:nvPicPr>
            <p:cNvPr id="32772" name="Picture 4" descr="slidemaster_med3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</p:spPr>
        </p:pic>
      </p:grpSp>
      <p:sp>
        <p:nvSpPr>
          <p:cNvPr id="327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pt-PT"/>
              <a:t>Clique para editar o estilo do título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pt-PT"/>
              <a:t>Clique para 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pt-PT"/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pt-PT"/>
          </a:p>
        </p:txBody>
      </p:sp>
      <p:sp>
        <p:nvSpPr>
          <p:cNvPr id="3277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9A35797B-5123-4BEE-8F3E-B0834E4DBFCC}" type="slidenum">
              <a:rPr lang="pt-PT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" name="Picture 10" descr="Blogosfera"/>
          <p:cNvPicPr>
            <a:picLocks noChangeAspect="1" noChangeArrowheads="1"/>
          </p:cNvPicPr>
          <p:nvPr/>
        </p:nvPicPr>
        <p:blipFill>
          <a:blip r:embed="rId2" cstate="print"/>
          <a:srcRect l="10086" b="24452"/>
          <a:stretch>
            <a:fillRect/>
          </a:stretch>
        </p:blipFill>
        <p:spPr bwMode="auto">
          <a:xfrm>
            <a:off x="0" y="3517900"/>
            <a:ext cx="4175125" cy="3340100"/>
          </a:xfrm>
          <a:prstGeom prst="rect">
            <a:avLst/>
          </a:prstGeom>
          <a:noFill/>
        </p:spPr>
      </p:pic>
      <p:pic>
        <p:nvPicPr>
          <p:cNvPr id="2059" name="Picture 2" descr="logo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 l="4793"/>
          <a:stretch>
            <a:fillRect/>
          </a:stretch>
        </p:blipFill>
        <p:spPr bwMode="auto">
          <a:xfrm>
            <a:off x="8388350" y="5734050"/>
            <a:ext cx="755650" cy="11239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0" y="0"/>
            <a:ext cx="9144000" cy="251280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r">
              <a:lnSpc>
                <a:spcPct val="40000"/>
              </a:lnSpc>
              <a:spcBef>
                <a:spcPct val="50000"/>
              </a:spcBef>
            </a:pPr>
            <a:endParaRPr lang="pt-PT" sz="6600" b="1" dirty="0">
              <a:solidFill>
                <a:srgbClr val="B2B2B2"/>
              </a:solidFill>
              <a:latin typeface="Arial Black" panose="020B0A04020102020204" pitchFamily="34" charset="0"/>
            </a:endParaRPr>
          </a:p>
          <a:p>
            <a:pPr algn="r">
              <a:lnSpc>
                <a:spcPct val="0"/>
              </a:lnSpc>
              <a:spcBef>
                <a:spcPct val="50000"/>
              </a:spcBef>
            </a:pPr>
            <a:r>
              <a:rPr lang="pt-PT" sz="8800" b="1" dirty="0">
                <a:solidFill>
                  <a:schemeClr val="tx1"/>
                </a:solidFill>
                <a:latin typeface="Arial Black" panose="020B0A04020102020204" pitchFamily="34" charset="0"/>
              </a:rPr>
              <a:t>Concurso</a:t>
            </a:r>
            <a:r>
              <a:rPr lang="pt-PT" sz="6600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algn="r">
              <a:lnSpc>
                <a:spcPct val="0"/>
              </a:lnSpc>
              <a:spcBef>
                <a:spcPct val="50000"/>
              </a:spcBef>
            </a:pPr>
            <a:r>
              <a:rPr lang="pt-PT" sz="6600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algn="r">
              <a:lnSpc>
                <a:spcPct val="0"/>
              </a:lnSpc>
              <a:spcBef>
                <a:spcPct val="50000"/>
              </a:spcBef>
            </a:pPr>
            <a:r>
              <a:rPr lang="pt-PT" sz="7200" b="1" dirty="0">
                <a:solidFill>
                  <a:schemeClr val="tx1"/>
                </a:solidFill>
                <a:latin typeface="Arial Black" panose="020B0A04020102020204" pitchFamily="34" charset="0"/>
              </a:rPr>
              <a:t>Docentes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4141516" y="2207439"/>
            <a:ext cx="5219700" cy="1615827"/>
          </a:xfrm>
          <a:prstGeom prst="rect">
            <a:avLst/>
          </a:prstGeom>
          <a:noFill/>
          <a:ln w="57150">
            <a:noFill/>
            <a:miter lim="800000"/>
          </a:ln>
          <a:effectLst/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pt-PT" sz="2400" b="1" dirty="0">
                <a:solidFill>
                  <a:srgbClr val="FFFF00"/>
                </a:solidFill>
              </a:rPr>
              <a:t> </a:t>
            </a:r>
            <a:r>
              <a:rPr lang="pt-PT" sz="7200" b="1" dirty="0">
                <a:solidFill>
                  <a:srgbClr val="FFFF00"/>
                </a:solidFill>
              </a:rPr>
              <a:t>2026/2027</a:t>
            </a:r>
          </a:p>
          <a:p>
            <a:pPr marL="342900" indent="-342900">
              <a:spcBef>
                <a:spcPct val="50000"/>
              </a:spcBef>
            </a:pPr>
            <a:endParaRPr lang="pt-PT" dirty="0">
              <a:solidFill>
                <a:schemeClr val="tx2"/>
              </a:solidFill>
            </a:endParaRPr>
          </a:p>
        </p:txBody>
      </p:sp>
      <p:pic>
        <p:nvPicPr>
          <p:cNvPr id="2064" name="Picture 16" descr="logo_FENPROF"/>
          <p:cNvPicPr>
            <a:picLocks noChangeAspect="1" noChangeArrowheads="1"/>
          </p:cNvPicPr>
          <p:nvPr/>
        </p:nvPicPr>
        <p:blipFill>
          <a:blip r:embed="rId4" cstate="print">
            <a:grayscl/>
          </a:blip>
          <a:srcRect/>
          <a:stretch>
            <a:fillRect/>
          </a:stretch>
        </p:blipFill>
        <p:spPr bwMode="auto">
          <a:xfrm>
            <a:off x="7596188" y="5884863"/>
            <a:ext cx="762000" cy="85725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C00B8F69-8BB4-B4EE-45D5-25C0D67DC6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379734"/>
              </p:ext>
            </p:extLst>
          </p:nvPr>
        </p:nvGraphicFramePr>
        <p:xfrm>
          <a:off x="2438400" y="764705"/>
          <a:ext cx="6400800" cy="4608511"/>
        </p:xfrm>
        <a:graphic>
          <a:graphicData uri="http://schemas.openxmlformats.org/drawingml/2006/table">
            <a:tbl>
              <a:tblPr/>
              <a:tblGrid>
                <a:gridCol w="6400800">
                  <a:extLst>
                    <a:ext uri="{9D8B030D-6E8A-4147-A177-3AD203B41FA5}">
                      <a16:colId xmlns:a16="http://schemas.microsoft.com/office/drawing/2014/main" val="1557068418"/>
                    </a:ext>
                  </a:extLst>
                </a:gridCol>
              </a:tblGrid>
              <a:tr h="46085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P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— </a:t>
                      </a:r>
                      <a:r>
                        <a:rPr lang="pt-PT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Para efeitos de contabilização dos 1095 dias previstos na alínea a), é considerado o tempo de serviço prestado nos seguintes estabelecimentos:</a:t>
                      </a:r>
                      <a:endParaRPr lang="pt-P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a) Estabelecimentos integrados na rede pública do Ministério da Educação;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b) Estabelecimentos integrados na rede pública das Regiões Autónomas;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c) Estabelecimentos do ensino superior público;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d) Estabelecimentos ou instituições de ensino dependentes ou sob a tutela de outros ministérios que tenham protocolo com o Ministério da Educação;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e) Estabelecimentos do ensino português no estrangeiro, incluindo, ainda o exercício de funções docentes como agentes da cooperação portuguesa nos termos do correspondente estatuto jurídico;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f) Estabelecimentos de ensino particular com contrato de associação.</a:t>
                      </a:r>
                    </a:p>
                  </a:txBody>
                  <a:tcPr marL="89535" marR="895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1586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1200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 Box 2"/>
          <p:cNvSpPr txBox="1">
            <a:spLocks noChangeArrowheads="1"/>
          </p:cNvSpPr>
          <p:nvPr/>
        </p:nvSpPr>
        <p:spPr bwMode="auto">
          <a:xfrm>
            <a:off x="1403648" y="1187681"/>
            <a:ext cx="7295188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PT" sz="2000" b="1" dirty="0">
                <a:solidFill>
                  <a:schemeClr val="tx2"/>
                </a:solidFill>
              </a:rPr>
              <a:t>Manifestação de preferências</a:t>
            </a:r>
          </a:p>
        </p:txBody>
      </p:sp>
      <p:pic>
        <p:nvPicPr>
          <p:cNvPr id="87043" name="Picture 3" descr="mao_indicador_apontar_arma"/>
          <p:cNvPicPr>
            <a:picLocks noChangeAspect="1" noChangeArrowheads="1"/>
          </p:cNvPicPr>
          <p:nvPr/>
        </p:nvPicPr>
        <p:blipFill>
          <a:blip r:embed="rId2" cstate="print"/>
          <a:srcRect t="4089" r="13528" b="15199"/>
          <a:stretch>
            <a:fillRect/>
          </a:stretch>
        </p:blipFill>
        <p:spPr bwMode="auto">
          <a:xfrm>
            <a:off x="4957" y="998661"/>
            <a:ext cx="1258888" cy="787400"/>
          </a:xfrm>
          <a:prstGeom prst="rect">
            <a:avLst/>
          </a:prstGeom>
          <a:noFill/>
        </p:spPr>
      </p:pic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750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r">
              <a:lnSpc>
                <a:spcPct val="40000"/>
              </a:lnSpc>
              <a:spcBef>
                <a:spcPct val="50000"/>
              </a:spcBef>
            </a:pPr>
            <a:r>
              <a:rPr lang="pt-PT" sz="4800" b="1">
                <a:solidFill>
                  <a:srgbClr val="D9D9D9"/>
                </a:solidFill>
                <a:latin typeface="Arial Black" panose="020B0A04020102020204" pitchFamily="34" charset="0"/>
              </a:rPr>
              <a:t> </a:t>
            </a:r>
          </a:p>
          <a:p>
            <a:pPr algn="r">
              <a:lnSpc>
                <a:spcPct val="0"/>
              </a:lnSpc>
              <a:spcBef>
                <a:spcPct val="50000"/>
              </a:spcBef>
            </a:pPr>
            <a:r>
              <a:rPr lang="pt-PT" sz="4800" b="1">
                <a:solidFill>
                  <a:srgbClr val="D9D9D9"/>
                </a:solidFill>
                <a:latin typeface="Arial Black" panose="020B0A04020102020204" pitchFamily="34" charset="0"/>
              </a:rPr>
              <a:t>Concurso Externo </a:t>
            </a:r>
          </a:p>
        </p:txBody>
      </p:sp>
      <p:sp>
        <p:nvSpPr>
          <p:cNvPr id="87045" name="Line 5"/>
          <p:cNvSpPr>
            <a:spLocks noChangeShapeType="1"/>
          </p:cNvSpPr>
          <p:nvPr/>
        </p:nvSpPr>
        <p:spPr bwMode="auto">
          <a:xfrm>
            <a:off x="4643438" y="908050"/>
            <a:ext cx="4500562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87054" name="Rectangle 14"/>
          <p:cNvSpPr>
            <a:spLocks noChangeArrowheads="1"/>
          </p:cNvSpPr>
          <p:nvPr/>
        </p:nvSpPr>
        <p:spPr bwMode="auto">
          <a:xfrm>
            <a:off x="1245727" y="1760593"/>
            <a:ext cx="7013575" cy="3416320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marL="93980" indent="-93980">
              <a:buFontTx/>
              <a:buChar char="•"/>
            </a:pPr>
            <a:r>
              <a:rPr lang="pt-PT" dirty="0">
                <a:solidFill>
                  <a:srgbClr val="3333FF"/>
                </a:solidFill>
              </a:rPr>
              <a:t>No âmbito da candidatura ao concurso externo, os candidatos </a:t>
            </a:r>
            <a:r>
              <a:rPr lang="pt-PT" b="1" u="sng" dirty="0">
                <a:solidFill>
                  <a:srgbClr val="3333FF"/>
                </a:solidFill>
              </a:rPr>
              <a:t>são obrigados a concorrer a, pelo menos, um quadro de zona pedagógica.</a:t>
            </a:r>
          </a:p>
          <a:p>
            <a:pPr marL="93980" indent="-93980">
              <a:buFontTx/>
              <a:buChar char="•"/>
            </a:pPr>
            <a:endParaRPr lang="pt-PT" b="1" u="sng" dirty="0">
              <a:solidFill>
                <a:srgbClr val="3333FF"/>
              </a:solidFill>
            </a:endParaRPr>
          </a:p>
          <a:p>
            <a:pPr marL="93980" indent="-93980">
              <a:buFontTx/>
              <a:buChar char="•"/>
            </a:pPr>
            <a:r>
              <a:rPr lang="pt-PT" dirty="0">
                <a:solidFill>
                  <a:srgbClr val="3333FF"/>
                </a:solidFill>
              </a:rPr>
              <a:t>Os candidatos podem ser opositores no máximo a 4 grupos de recrutamento, para os quais possuam qualificação profissional.</a:t>
            </a:r>
          </a:p>
          <a:p>
            <a:endParaRPr lang="pt-PT" dirty="0">
              <a:solidFill>
                <a:srgbClr val="3333FF"/>
              </a:solidFill>
            </a:endParaRPr>
          </a:p>
          <a:p>
            <a:pPr marL="93980" indent="-93980" algn="just">
              <a:buFontTx/>
              <a:buChar char="•"/>
            </a:pPr>
            <a:r>
              <a:rPr lang="pt-PT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Os docentes de carreira em gozo de LSV de longa duração podem candidatar-se ao concurso externo</a:t>
            </a:r>
            <a:r>
              <a:rPr lang="pt-PT" dirty="0">
                <a:solidFill>
                  <a:schemeClr val="accent1">
                    <a:lumMod val="75000"/>
                  </a:schemeClr>
                </a:solidFill>
                <a:ea typeface="SimSun" panose="02010600030101010101" pitchFamily="2" charset="-122"/>
                <a:cs typeface="Arial" panose="020B0604020202020204" pitchFamily="34" charset="0"/>
              </a:rPr>
              <a:t>, </a:t>
            </a:r>
            <a:r>
              <a:rPr lang="pt-PT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desde que tenham requerido à DGAE o regresso ao AE/</a:t>
            </a:r>
            <a:r>
              <a:rPr lang="pt-PT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EnA</a:t>
            </a:r>
            <a:r>
              <a:rPr lang="pt-PT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ou QZP de origem, até final de </a:t>
            </a:r>
            <a:r>
              <a:rPr lang="pt-PT" dirty="0">
                <a:solidFill>
                  <a:schemeClr val="accent1">
                    <a:lumMod val="75000"/>
                  </a:schemeClr>
                </a:solidFill>
                <a:ea typeface="SimSun" panose="02010600030101010101" pitchFamily="2" charset="-122"/>
                <a:cs typeface="Arial" panose="020B0604020202020204" pitchFamily="34" charset="0"/>
              </a:rPr>
              <a:t>fevereiro</a:t>
            </a:r>
            <a:r>
              <a:rPr lang="pt-PT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do ano letivo anterior àquele em que pretendem regressar e tenham sido informados da inexistência de vaga.</a:t>
            </a:r>
            <a:endParaRPr lang="pt-PT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9" name="Picture 2" descr="logo"/>
          <p:cNvPicPr>
            <a:picLocks noGrp="1" noChangeAspect="1" noChangeArrowheads="1"/>
          </p:cNvPicPr>
          <p:nvPr>
            <p:ph/>
          </p:nvPr>
        </p:nvPicPr>
        <p:blipFill>
          <a:blip r:embed="rId3" cstate="print">
            <a:grayscl/>
          </a:blip>
          <a:srcRect l="4793"/>
          <a:stretch>
            <a:fillRect/>
          </a:stretch>
        </p:blipFill>
        <p:spPr bwMode="auto">
          <a:xfrm>
            <a:off x="251460" y="5823585"/>
            <a:ext cx="548005" cy="844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470566F-808C-48FB-EAA1-AC6DA4EB0A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 Box 2">
            <a:extLst>
              <a:ext uri="{FF2B5EF4-FFF2-40B4-BE49-F238E27FC236}">
                <a16:creationId xmlns:a16="http://schemas.microsoft.com/office/drawing/2014/main" id="{5D025C79-DA70-E87E-66A6-4C69B8000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648" y="1187681"/>
            <a:ext cx="7295188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PT" sz="2000" b="1" dirty="0">
                <a:solidFill>
                  <a:schemeClr val="tx2"/>
                </a:solidFill>
              </a:rPr>
              <a:t>Manifestação de preferências</a:t>
            </a:r>
          </a:p>
        </p:txBody>
      </p:sp>
      <p:pic>
        <p:nvPicPr>
          <p:cNvPr id="87043" name="Picture 3" descr="mao_indicador_apontar_arma">
            <a:extLst>
              <a:ext uri="{FF2B5EF4-FFF2-40B4-BE49-F238E27FC236}">
                <a16:creationId xmlns:a16="http://schemas.microsoft.com/office/drawing/2014/main" id="{8BE01331-75F9-A2D4-F737-1A25F3CE05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t="4089" r="13528" b="15199"/>
          <a:stretch>
            <a:fillRect/>
          </a:stretch>
        </p:blipFill>
        <p:spPr bwMode="auto">
          <a:xfrm>
            <a:off x="4957" y="998661"/>
            <a:ext cx="1258888" cy="787400"/>
          </a:xfrm>
          <a:prstGeom prst="rect">
            <a:avLst/>
          </a:prstGeom>
          <a:noFill/>
        </p:spPr>
      </p:pic>
      <p:sp>
        <p:nvSpPr>
          <p:cNvPr id="87044" name="Text Box 4">
            <a:extLst>
              <a:ext uri="{FF2B5EF4-FFF2-40B4-BE49-F238E27FC236}">
                <a16:creationId xmlns:a16="http://schemas.microsoft.com/office/drawing/2014/main" id="{A058CC22-360A-670D-7AA1-AF140DCCF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750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r">
              <a:lnSpc>
                <a:spcPct val="40000"/>
              </a:lnSpc>
              <a:spcBef>
                <a:spcPct val="50000"/>
              </a:spcBef>
            </a:pPr>
            <a:r>
              <a:rPr lang="pt-PT" sz="4800" b="1">
                <a:solidFill>
                  <a:srgbClr val="D9D9D9"/>
                </a:solidFill>
                <a:latin typeface="Arial Black" panose="020B0A04020102020204" pitchFamily="34" charset="0"/>
              </a:rPr>
              <a:t> </a:t>
            </a:r>
          </a:p>
          <a:p>
            <a:pPr algn="r">
              <a:lnSpc>
                <a:spcPct val="0"/>
              </a:lnSpc>
              <a:spcBef>
                <a:spcPct val="50000"/>
              </a:spcBef>
            </a:pPr>
            <a:r>
              <a:rPr lang="pt-PT" sz="4800" b="1">
                <a:solidFill>
                  <a:srgbClr val="D9D9D9"/>
                </a:solidFill>
                <a:latin typeface="Arial Black" panose="020B0A04020102020204" pitchFamily="34" charset="0"/>
              </a:rPr>
              <a:t>Concurso Externo </a:t>
            </a:r>
          </a:p>
        </p:txBody>
      </p:sp>
      <p:sp>
        <p:nvSpPr>
          <p:cNvPr id="87045" name="Line 5">
            <a:extLst>
              <a:ext uri="{FF2B5EF4-FFF2-40B4-BE49-F238E27FC236}">
                <a16:creationId xmlns:a16="http://schemas.microsoft.com/office/drawing/2014/main" id="{F379704C-A77D-0503-B061-B43DE6A01898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3438" y="908050"/>
            <a:ext cx="4500562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87054" name="Rectangle 14">
            <a:extLst>
              <a:ext uri="{FF2B5EF4-FFF2-40B4-BE49-F238E27FC236}">
                <a16:creationId xmlns:a16="http://schemas.microsoft.com/office/drawing/2014/main" id="{9F0A3C93-9015-00AD-CEA1-692A775D3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845" y="-146140"/>
            <a:ext cx="7013575" cy="6740307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algn="just">
              <a:buNone/>
            </a:pPr>
            <a:endParaRPr lang="pt-PT" sz="1800" dirty="0">
              <a:effectLst/>
              <a:latin typeface="Verdana" panose="020B060403050404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None/>
            </a:pPr>
            <a:endParaRPr lang="pt-PT" dirty="0">
              <a:latin typeface="Verdana" panose="020B060403050404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endParaRPr lang="pt-PT" sz="1800" b="1" dirty="0">
              <a:effectLst/>
              <a:latin typeface="Verdana" panose="020B060403050404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pt-PT" b="1" dirty="0">
              <a:latin typeface="Verdana" panose="020B060403050404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pt-PT" sz="1800" b="1" dirty="0">
              <a:effectLst/>
              <a:latin typeface="Verdana" panose="020B060403050404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pt-PT" sz="1800" b="1" dirty="0">
              <a:effectLst/>
              <a:latin typeface="Verdana" panose="020B060403050404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pt-PT" sz="800" b="1" dirty="0">
              <a:latin typeface="Verdana" panose="020B060403050404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pt-PT" sz="1800" b="1" dirty="0">
                <a:effectLst/>
                <a:latin typeface="Verdana" panose="020B060403050404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1ª Prioridade </a:t>
            </a:r>
            <a:endParaRPr lang="pt-PT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pt-PT" sz="1800" dirty="0">
                <a:effectLst/>
                <a:latin typeface="Verdana" panose="020B060403050404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(docentes abrangidos pelo nº 2 do artigo 42º)</a:t>
            </a:r>
            <a:endParaRPr lang="pt-PT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/>
            <a:r>
              <a:rPr lang="pt-PT" sz="1800" dirty="0">
                <a:effectLst/>
                <a:latin typeface="Verdana" panose="020B060403050404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“Norma-travão”</a:t>
            </a:r>
          </a:p>
          <a:p>
            <a:pPr algn="ctr"/>
            <a:endParaRPr lang="pt-PT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pt-PT" sz="1400" b="1" dirty="0">
                <a:solidFill>
                  <a:srgbClr val="FF0000"/>
                </a:solidFill>
                <a:effectLst/>
                <a:latin typeface="Verdana" panose="020B060403050404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OBRIGATORIAMENTE opositores ao Concurso Externo 2026/2027</a:t>
            </a:r>
            <a:endParaRPr lang="pt-PT" sz="1400" dirty="0">
              <a:solidFill>
                <a:srgbClr val="FF000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pt-PT" sz="1800" dirty="0">
              <a:effectLst/>
              <a:latin typeface="Verdana" panose="020B060403050404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None/>
            </a:pPr>
            <a:r>
              <a:rPr lang="pt-PT" sz="14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ingresso na carreira é feito em vagas de QZP ou de QAE/</a:t>
            </a:r>
            <a:r>
              <a:rPr lang="pt-PT" sz="1400" b="1" dirty="0" err="1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QEnA</a:t>
            </a:r>
            <a:r>
              <a:rPr lang="pt-PT" sz="14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t-PT" sz="14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t-PT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t-PT" sz="18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Devem manifestar preferências pelo maior número de códigos de Zona Pedagógica e de agrupamento de escolas ou escola não agrupada, de forma a garantir a sua colocação no concurso externo.</a:t>
            </a:r>
          </a:p>
          <a:p>
            <a:pPr algn="just">
              <a:buNone/>
            </a:pPr>
            <a:r>
              <a:rPr lang="pt-PT" sz="1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Para garantir colocação deverão ser opositores a todas as vagas QA/</a:t>
            </a:r>
            <a:r>
              <a:rPr lang="pt-PT" sz="1800" b="1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QEnA</a:t>
            </a:r>
            <a:r>
              <a:rPr lang="pt-PT" sz="1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 QZP</a:t>
            </a:r>
            <a:endParaRPr lang="pt-PT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t-PT" sz="18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</a:p>
          <a:p>
            <a:pPr algn="just">
              <a:buNone/>
            </a:pPr>
            <a:r>
              <a:rPr lang="pt-PT" sz="18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Os candidatos que por força das preferências que manifestarem, não venham a obter vaga de quadro, ficam impedidos de, no ano escolar de 2025/2026, celebrar novo contrato ao abrigo do Decreto-Lei n.º 32-A/2023.</a:t>
            </a:r>
          </a:p>
          <a:p>
            <a:pPr algn="just">
              <a:buNone/>
            </a:pPr>
            <a:r>
              <a:rPr lang="pt-PT" sz="18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2059" name="Picture 2" descr="logo">
            <a:extLst>
              <a:ext uri="{FF2B5EF4-FFF2-40B4-BE49-F238E27FC236}">
                <a16:creationId xmlns:a16="http://schemas.microsoft.com/office/drawing/2014/main" id="{8738C66A-A5B1-14C6-08B7-D03B2730617E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3" cstate="print">
            <a:grayscl/>
          </a:blip>
          <a:srcRect l="4793"/>
          <a:stretch>
            <a:fillRect/>
          </a:stretch>
        </p:blipFill>
        <p:spPr bwMode="auto">
          <a:xfrm>
            <a:off x="251460" y="5823585"/>
            <a:ext cx="548005" cy="844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68782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9AF3006-E5B7-00BD-AE8F-F3F33E54A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 Box 2">
            <a:extLst>
              <a:ext uri="{FF2B5EF4-FFF2-40B4-BE49-F238E27FC236}">
                <a16:creationId xmlns:a16="http://schemas.microsoft.com/office/drawing/2014/main" id="{E0B4363C-BE60-2D94-16ED-DE4C37C685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648" y="1187681"/>
            <a:ext cx="7295188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PT" sz="2000" b="1" dirty="0">
                <a:solidFill>
                  <a:schemeClr val="tx2"/>
                </a:solidFill>
              </a:rPr>
              <a:t>Manifestação de preferências</a:t>
            </a:r>
          </a:p>
        </p:txBody>
      </p:sp>
      <p:pic>
        <p:nvPicPr>
          <p:cNvPr id="87043" name="Picture 3" descr="mao_indicador_apontar_arma">
            <a:extLst>
              <a:ext uri="{FF2B5EF4-FFF2-40B4-BE49-F238E27FC236}">
                <a16:creationId xmlns:a16="http://schemas.microsoft.com/office/drawing/2014/main" id="{E6CE52F2-7DF9-04A4-D09E-D8548B2175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t="4089" r="13528" b="15199"/>
          <a:stretch>
            <a:fillRect/>
          </a:stretch>
        </p:blipFill>
        <p:spPr bwMode="auto">
          <a:xfrm>
            <a:off x="4957" y="998661"/>
            <a:ext cx="1258888" cy="787400"/>
          </a:xfrm>
          <a:prstGeom prst="rect">
            <a:avLst/>
          </a:prstGeom>
          <a:noFill/>
        </p:spPr>
      </p:pic>
      <p:sp>
        <p:nvSpPr>
          <p:cNvPr id="87044" name="Text Box 4">
            <a:extLst>
              <a:ext uri="{FF2B5EF4-FFF2-40B4-BE49-F238E27FC236}">
                <a16:creationId xmlns:a16="http://schemas.microsoft.com/office/drawing/2014/main" id="{EDD103B1-BCB0-3AFC-CDBD-CB4567AE7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750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r">
              <a:lnSpc>
                <a:spcPct val="40000"/>
              </a:lnSpc>
              <a:spcBef>
                <a:spcPct val="50000"/>
              </a:spcBef>
            </a:pPr>
            <a:r>
              <a:rPr lang="pt-PT" sz="4800" b="1">
                <a:solidFill>
                  <a:srgbClr val="D9D9D9"/>
                </a:solidFill>
                <a:latin typeface="Arial Black" panose="020B0A04020102020204" pitchFamily="34" charset="0"/>
              </a:rPr>
              <a:t> </a:t>
            </a:r>
          </a:p>
          <a:p>
            <a:pPr algn="r">
              <a:lnSpc>
                <a:spcPct val="0"/>
              </a:lnSpc>
              <a:spcBef>
                <a:spcPct val="50000"/>
              </a:spcBef>
            </a:pPr>
            <a:r>
              <a:rPr lang="pt-PT" sz="4800" b="1">
                <a:solidFill>
                  <a:srgbClr val="D9D9D9"/>
                </a:solidFill>
                <a:latin typeface="Arial Black" panose="020B0A04020102020204" pitchFamily="34" charset="0"/>
              </a:rPr>
              <a:t>Concurso Externo </a:t>
            </a:r>
          </a:p>
        </p:txBody>
      </p:sp>
      <p:sp>
        <p:nvSpPr>
          <p:cNvPr id="87045" name="Line 5">
            <a:extLst>
              <a:ext uri="{FF2B5EF4-FFF2-40B4-BE49-F238E27FC236}">
                <a16:creationId xmlns:a16="http://schemas.microsoft.com/office/drawing/2014/main" id="{46CDAF5C-5381-6476-B0C6-F305827A8EA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3438" y="908050"/>
            <a:ext cx="4500562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87054" name="Rectangle 14">
            <a:extLst>
              <a:ext uri="{FF2B5EF4-FFF2-40B4-BE49-F238E27FC236}">
                <a16:creationId xmlns:a16="http://schemas.microsoft.com/office/drawing/2014/main" id="{9B81CB68-BBEC-BDED-8E5A-98A301BB82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5727" y="1760595"/>
            <a:ext cx="7013575" cy="3416320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buNone/>
            </a:pPr>
            <a:r>
              <a:rPr lang="pt-PT" sz="1800" b="1" dirty="0">
                <a:effectLst/>
                <a:latin typeface="Verdana" panose="020B060403050404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1ª Prioridade</a:t>
            </a:r>
            <a:endParaRPr lang="pt-PT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pt-PT" sz="1800" dirty="0">
                <a:effectLst/>
                <a:latin typeface="Verdana" panose="020B060403050404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(docentes abrangidos pelo nº 1 do artigo 43º)</a:t>
            </a:r>
            <a:endParaRPr lang="pt-PT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t-PT" sz="1800" b="1" dirty="0">
                <a:effectLst/>
                <a:latin typeface="Verdana" panose="020B060403050404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		VINCULAÇÃO DINÂMICA</a:t>
            </a:r>
            <a:endParaRPr lang="pt-PT" sz="1800" dirty="0">
              <a:effectLst/>
              <a:latin typeface="Verdana" panose="020B060403050404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None/>
            </a:pPr>
            <a:endParaRPr lang="pt-PT" dirty="0">
              <a:latin typeface="Verdana" panose="020B060403050404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None/>
            </a:pPr>
            <a:endParaRPr lang="pt-PT" sz="1800" dirty="0">
              <a:effectLst/>
              <a:latin typeface="Verdana" panose="020B060403050404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None/>
            </a:pPr>
            <a:r>
              <a:rPr lang="pt-PT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ingresso na carreira é feito em vagas de QZP ou de QAE/</a:t>
            </a:r>
            <a:r>
              <a:rPr lang="pt-PT" sz="1800" dirty="0" err="1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QEnA</a:t>
            </a:r>
            <a:r>
              <a:rPr lang="pt-PT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t-PT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t-PT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PT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t-PT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PT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pt-PT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t-PT" sz="18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Devem manifestar preferências pelo maior número de códigos de QZP e de AE/</a:t>
            </a:r>
            <a:r>
              <a:rPr lang="pt-PT" sz="18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EnA</a:t>
            </a:r>
            <a:r>
              <a:rPr lang="pt-PT" sz="18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de forma a garantir a sua colocação no concurso externo.</a:t>
            </a:r>
          </a:p>
          <a:p>
            <a:pPr algn="just">
              <a:buNone/>
            </a:pPr>
            <a:r>
              <a:rPr lang="pt-PT" sz="18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2059" name="Picture 2" descr="logo">
            <a:extLst>
              <a:ext uri="{FF2B5EF4-FFF2-40B4-BE49-F238E27FC236}">
                <a16:creationId xmlns:a16="http://schemas.microsoft.com/office/drawing/2014/main" id="{7F404C5D-296C-27B4-8BAB-A46F46C12C13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3" cstate="print">
            <a:grayscl/>
          </a:blip>
          <a:srcRect l="4793"/>
          <a:stretch>
            <a:fillRect/>
          </a:stretch>
        </p:blipFill>
        <p:spPr bwMode="auto">
          <a:xfrm>
            <a:off x="251460" y="5823585"/>
            <a:ext cx="548005" cy="844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5299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78DCB3-28C2-DA1C-52A3-AF76815709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E653EB4D-A91B-ECD1-99D2-B53DF48A5B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449313"/>
              </p:ext>
            </p:extLst>
          </p:nvPr>
        </p:nvGraphicFramePr>
        <p:xfrm>
          <a:off x="2438400" y="260649"/>
          <a:ext cx="6400800" cy="4608511"/>
        </p:xfrm>
        <a:graphic>
          <a:graphicData uri="http://schemas.openxmlformats.org/drawingml/2006/table">
            <a:tbl>
              <a:tblPr/>
              <a:tblGrid>
                <a:gridCol w="6400800">
                  <a:extLst>
                    <a:ext uri="{9D8B030D-6E8A-4147-A177-3AD203B41FA5}">
                      <a16:colId xmlns:a16="http://schemas.microsoft.com/office/drawing/2014/main" val="1557068418"/>
                    </a:ext>
                  </a:extLst>
                </a:gridCol>
              </a:tblGrid>
              <a:tr h="46085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Documentos a ter em conta: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Declaração de tempo de serviço atualizado;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Tx/>
                        <a:buNone/>
                      </a:pPr>
                      <a:r>
                        <a:rPr lang="pt-PT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Declarações de tempo de serviço em IPSS e/ou EPC, caso já esteja certificado deverá ser contabilizado. 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Tx/>
                        <a:buNone/>
                      </a:pPr>
                      <a:r>
                        <a:rPr lang="pt-PT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Os docentes que não estão em exercício de funções em escolas do ME, para salvaguarda, deverão fazer upload de todos os documentos constantes no aviso de abertura;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 </a:t>
                      </a:r>
                      <a:r>
                        <a:rPr lang="pt-PT" sz="1200" b="0" i="0" u="none" strike="noStrike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 certificado do registo criminal tem a validade de 90 dias a contar da data da emissão (a data de validade está indicada no próprio certificado), pelo que,  poderá ser necessário efetuar novo pedido. </a:t>
                      </a:r>
                      <a:endParaRPr lang="pt-PT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535" marR="895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1586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1419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BEB013-8645-5F06-2BAC-52A6EAA62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A019CC4A-82A6-4469-35A9-84A21BC881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911195"/>
              </p:ext>
            </p:extLst>
          </p:nvPr>
        </p:nvGraphicFramePr>
        <p:xfrm>
          <a:off x="2438400" y="764705"/>
          <a:ext cx="6400800" cy="4608511"/>
        </p:xfrm>
        <a:graphic>
          <a:graphicData uri="http://schemas.openxmlformats.org/drawingml/2006/table">
            <a:tbl>
              <a:tblPr/>
              <a:tblGrid>
                <a:gridCol w="6400800">
                  <a:extLst>
                    <a:ext uri="{9D8B030D-6E8A-4147-A177-3AD203B41FA5}">
                      <a16:colId xmlns:a16="http://schemas.microsoft.com/office/drawing/2014/main" val="1557068418"/>
                    </a:ext>
                  </a:extLst>
                </a:gridCol>
              </a:tblGrid>
              <a:tr h="46085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P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P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P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P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P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P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P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P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P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P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P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P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1586009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89485272-19A1-E5E6-55C9-E8E74635C3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2837" y="0"/>
            <a:ext cx="7051163" cy="4581128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16AC9807-E571-CE16-D023-C0875A1E6F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2837" y="4581128"/>
            <a:ext cx="7051164" cy="227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956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" name="Picture 10" descr="Blogosfera"/>
          <p:cNvPicPr>
            <a:picLocks noChangeAspect="1" noChangeArrowheads="1"/>
          </p:cNvPicPr>
          <p:nvPr/>
        </p:nvPicPr>
        <p:blipFill>
          <a:blip r:embed="rId2" cstate="print"/>
          <a:srcRect l="10086" b="24452"/>
          <a:stretch>
            <a:fillRect/>
          </a:stretch>
        </p:blipFill>
        <p:spPr bwMode="auto">
          <a:xfrm>
            <a:off x="0" y="3517900"/>
            <a:ext cx="4175125" cy="3340100"/>
          </a:xfrm>
          <a:prstGeom prst="rect">
            <a:avLst/>
          </a:prstGeom>
          <a:noFill/>
        </p:spPr>
      </p:pic>
      <p:pic>
        <p:nvPicPr>
          <p:cNvPr id="2059" name="Picture 2" descr="logo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 l="4793"/>
          <a:stretch>
            <a:fillRect/>
          </a:stretch>
        </p:blipFill>
        <p:spPr bwMode="auto">
          <a:xfrm>
            <a:off x="8388350" y="5734050"/>
            <a:ext cx="755650" cy="11239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0" y="0"/>
            <a:ext cx="9144000" cy="251280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r">
              <a:lnSpc>
                <a:spcPct val="40000"/>
              </a:lnSpc>
              <a:spcBef>
                <a:spcPct val="50000"/>
              </a:spcBef>
            </a:pPr>
            <a:endParaRPr lang="pt-PT" sz="6600" b="1" dirty="0">
              <a:solidFill>
                <a:srgbClr val="B2B2B2"/>
              </a:solidFill>
              <a:latin typeface="Arial Black" panose="020B0A04020102020204" pitchFamily="34" charset="0"/>
            </a:endParaRPr>
          </a:p>
          <a:p>
            <a:pPr algn="r">
              <a:lnSpc>
                <a:spcPct val="0"/>
              </a:lnSpc>
              <a:spcBef>
                <a:spcPct val="50000"/>
              </a:spcBef>
            </a:pPr>
            <a:r>
              <a:rPr lang="pt-PT" sz="8800" b="1" dirty="0">
                <a:solidFill>
                  <a:srgbClr val="D9D9D9"/>
                </a:solidFill>
                <a:latin typeface="Arial Black" panose="020B0A04020102020204" pitchFamily="34" charset="0"/>
              </a:rPr>
              <a:t>Concurso</a:t>
            </a:r>
            <a:r>
              <a:rPr lang="pt-PT" sz="6600" b="1" dirty="0">
                <a:solidFill>
                  <a:srgbClr val="D9D9D9"/>
                </a:solidFill>
                <a:latin typeface="Arial Black" panose="020B0A04020102020204" pitchFamily="34" charset="0"/>
              </a:rPr>
              <a:t> </a:t>
            </a:r>
          </a:p>
          <a:p>
            <a:pPr algn="r">
              <a:lnSpc>
                <a:spcPct val="0"/>
              </a:lnSpc>
              <a:spcBef>
                <a:spcPct val="50000"/>
              </a:spcBef>
            </a:pPr>
            <a:r>
              <a:rPr lang="pt-PT" sz="6600" b="1" dirty="0">
                <a:solidFill>
                  <a:srgbClr val="D9D9D9"/>
                </a:solidFill>
                <a:latin typeface="Arial Black" panose="020B0A04020102020204" pitchFamily="34" charset="0"/>
              </a:rPr>
              <a:t> </a:t>
            </a:r>
          </a:p>
          <a:p>
            <a:pPr algn="r">
              <a:lnSpc>
                <a:spcPct val="0"/>
              </a:lnSpc>
              <a:spcBef>
                <a:spcPct val="50000"/>
              </a:spcBef>
            </a:pPr>
            <a:r>
              <a:rPr lang="pt-PT" sz="7200" b="1" dirty="0">
                <a:solidFill>
                  <a:srgbClr val="D9D9D9"/>
                </a:solidFill>
                <a:latin typeface="Arial Black" panose="020B0A04020102020204" pitchFamily="34" charset="0"/>
              </a:rPr>
              <a:t>Docentes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4572000" y="2479694"/>
            <a:ext cx="3528392" cy="1060450"/>
          </a:xfrm>
          <a:prstGeom prst="rect">
            <a:avLst/>
          </a:prstGeom>
          <a:noFill/>
          <a:ln w="57150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pt-PT" sz="3200" b="1" dirty="0">
                <a:solidFill>
                  <a:schemeClr val="bg1"/>
                </a:solidFill>
              </a:rPr>
              <a:t>          </a:t>
            </a:r>
            <a:r>
              <a:rPr lang="pt-PT" sz="3600" b="1" dirty="0">
                <a:solidFill>
                  <a:schemeClr val="bg1"/>
                </a:solidFill>
              </a:rPr>
              <a:t>2026/2027</a:t>
            </a:r>
          </a:p>
          <a:p>
            <a:pPr marL="342900" indent="-342900">
              <a:spcBef>
                <a:spcPct val="50000"/>
              </a:spcBef>
            </a:pPr>
            <a:endParaRPr lang="pt-PT" dirty="0">
              <a:solidFill>
                <a:schemeClr val="tx2"/>
              </a:solidFill>
            </a:endParaRPr>
          </a:p>
        </p:txBody>
      </p:sp>
      <p:pic>
        <p:nvPicPr>
          <p:cNvPr id="2064" name="Picture 16" descr="logo_FENPROF"/>
          <p:cNvPicPr>
            <a:picLocks noChangeAspect="1" noChangeArrowheads="1"/>
          </p:cNvPicPr>
          <p:nvPr/>
        </p:nvPicPr>
        <p:blipFill>
          <a:blip r:embed="rId4" cstate="print">
            <a:grayscl/>
          </a:blip>
          <a:srcRect/>
          <a:stretch>
            <a:fillRect/>
          </a:stretch>
        </p:blipFill>
        <p:spPr bwMode="auto">
          <a:xfrm>
            <a:off x="7596188" y="5884863"/>
            <a:ext cx="762000" cy="85725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EBF4A-CFF8-53FD-6CBA-66CFD81C4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/>
              <a:t>Legislação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8DC61-2EFA-1466-3B8F-B7D816065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400" y="1340768"/>
            <a:ext cx="6400800" cy="4824536"/>
          </a:xfrm>
        </p:spPr>
        <p:txBody>
          <a:bodyPr/>
          <a:lstStyle/>
          <a:p>
            <a:pPr marL="0" indent="0">
              <a:buNone/>
            </a:pPr>
            <a:endParaRPr lang="pt-PT" dirty="0"/>
          </a:p>
          <a:p>
            <a:r>
              <a:rPr lang="pt-PT" dirty="0"/>
              <a:t>Portaria nº 136-B/2026/1</a:t>
            </a:r>
          </a:p>
          <a:p>
            <a:endParaRPr lang="pt-PT" sz="1600" dirty="0"/>
          </a:p>
          <a:p>
            <a:r>
              <a:rPr lang="pt-PT" dirty="0"/>
              <a:t>Decreto-Lei nº 32-A/2023</a:t>
            </a:r>
          </a:p>
          <a:p>
            <a:endParaRPr lang="pt-PT" sz="1600" dirty="0"/>
          </a:p>
          <a:p>
            <a:r>
              <a:rPr lang="pt-PT" dirty="0"/>
              <a:t>Decreto-Lei nº 15/2025</a:t>
            </a:r>
          </a:p>
          <a:p>
            <a:endParaRPr lang="pt-PT" sz="1600" dirty="0"/>
          </a:p>
          <a:p>
            <a:r>
              <a:rPr lang="pt-PT" dirty="0"/>
              <a:t>Aviso nº 7312-B/2026/2</a:t>
            </a:r>
          </a:p>
          <a:p>
            <a:pPr marL="0" indent="0">
              <a:buNone/>
            </a:pPr>
            <a:endParaRPr lang="pt-PT" sz="1600" dirty="0"/>
          </a:p>
        </p:txBody>
      </p:sp>
    </p:spTree>
    <p:extLst>
      <p:ext uri="{BB962C8B-B14F-4D97-AF65-F5344CB8AC3E}">
        <p14:creationId xmlns:p14="http://schemas.microsoft.com/office/powerpoint/2010/main" val="1888104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5" name="Conexão recta unidireccional 434"/>
          <p:cNvCxnSpPr>
            <a:cxnSpLocks noChangeShapeType="1"/>
            <a:endCxn id="208" idx="0"/>
          </p:cNvCxnSpPr>
          <p:nvPr/>
        </p:nvCxnSpPr>
        <p:spPr bwMode="auto">
          <a:xfrm>
            <a:off x="6769100" y="1846263"/>
            <a:ext cx="36513" cy="2525712"/>
          </a:xfrm>
          <a:prstGeom prst="straightConnector1">
            <a:avLst/>
          </a:prstGeom>
          <a:noFill/>
          <a:ln w="28575" algn="ctr">
            <a:solidFill>
              <a:srgbClr val="3333FF"/>
            </a:solidFill>
            <a:round/>
            <a:tailEnd type="arrow" w="med" len="med"/>
          </a:ln>
        </p:spPr>
      </p:cxnSp>
      <p:cxnSp>
        <p:nvCxnSpPr>
          <p:cNvPr id="417" name="AutoShape 34"/>
          <p:cNvCxnSpPr>
            <a:cxnSpLocks noChangeShapeType="1"/>
          </p:cNvCxnSpPr>
          <p:nvPr/>
        </p:nvCxnSpPr>
        <p:spPr bwMode="auto">
          <a:xfrm rot="5400000">
            <a:off x="295275" y="2736850"/>
            <a:ext cx="2935288" cy="1150938"/>
          </a:xfrm>
          <a:prstGeom prst="bentConnector4">
            <a:avLst>
              <a:gd name="adj1" fmla="val 42944"/>
              <a:gd name="adj2" fmla="val 119861"/>
            </a:avLst>
          </a:prstGeom>
          <a:noFill/>
          <a:ln w="19050">
            <a:solidFill>
              <a:srgbClr val="808080"/>
            </a:solidFill>
            <a:miter lim="800000"/>
            <a:tailEnd type="triangle" w="med" len="med"/>
          </a:ln>
        </p:spPr>
      </p:cxnSp>
      <p:cxnSp>
        <p:nvCxnSpPr>
          <p:cNvPr id="428" name="AutoShape 34"/>
          <p:cNvCxnSpPr>
            <a:cxnSpLocks noChangeShapeType="1"/>
            <a:endCxn id="199" idx="1"/>
          </p:cNvCxnSpPr>
          <p:nvPr/>
        </p:nvCxnSpPr>
        <p:spPr bwMode="auto">
          <a:xfrm rot="5400000">
            <a:off x="612600" y="1790595"/>
            <a:ext cx="2420352" cy="1270651"/>
          </a:xfrm>
          <a:prstGeom prst="bentConnector4">
            <a:avLst>
              <a:gd name="adj1" fmla="val 41262"/>
              <a:gd name="adj2" fmla="val 117991"/>
            </a:avLst>
          </a:prstGeom>
          <a:noFill/>
          <a:ln w="19050">
            <a:solidFill>
              <a:srgbClr val="808080"/>
            </a:solidFill>
            <a:miter lim="800000"/>
            <a:tailEnd type="triangle" w="med" len="med"/>
          </a:ln>
        </p:spPr>
      </p:cxnSp>
      <p:grpSp>
        <p:nvGrpSpPr>
          <p:cNvPr id="2" name="Group 50"/>
          <p:cNvGrpSpPr/>
          <p:nvPr/>
        </p:nvGrpSpPr>
        <p:grpSpPr bwMode="auto">
          <a:xfrm>
            <a:off x="918728" y="926819"/>
            <a:ext cx="3080422" cy="890694"/>
            <a:chOff x="524" y="637"/>
            <a:chExt cx="1838" cy="626"/>
          </a:xfrm>
        </p:grpSpPr>
        <p:sp>
          <p:nvSpPr>
            <p:cNvPr id="186" name="Text Box 4"/>
            <p:cNvSpPr txBox="1">
              <a:spLocks noChangeArrowheads="1"/>
            </p:cNvSpPr>
            <p:nvPr/>
          </p:nvSpPr>
          <p:spPr bwMode="auto">
            <a:xfrm>
              <a:off x="555" y="637"/>
              <a:ext cx="1633" cy="231"/>
            </a:xfrm>
            <a:prstGeom prst="rect">
              <a:avLst/>
            </a:prstGeom>
            <a:solidFill>
              <a:srgbClr val="8E8E8E"/>
            </a:solidFill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defTabSz="1279525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pt-PT" b="1" kern="0" dirty="0">
                  <a:solidFill>
                    <a:schemeClr val="bg1"/>
                  </a:solidFill>
                  <a:latin typeface="+mn-lt"/>
                </a:rPr>
                <a:t>CONCURSO INTERNO</a:t>
              </a:r>
            </a:p>
          </p:txBody>
        </p:sp>
        <p:sp>
          <p:nvSpPr>
            <p:cNvPr id="187" name="Rectangle 9"/>
            <p:cNvSpPr>
              <a:spLocks noChangeArrowheads="1"/>
            </p:cNvSpPr>
            <p:nvPr/>
          </p:nvSpPr>
          <p:spPr bwMode="auto">
            <a:xfrm>
              <a:off x="524" y="933"/>
              <a:ext cx="1838" cy="33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pt-PT" sz="1400" dirty="0">
                  <a:solidFill>
                    <a:schemeClr val="bg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Transferência de quadros  e/ou de GR </a:t>
              </a:r>
            </a:p>
            <a:p>
              <a:pPr algn="ctr"/>
              <a:endParaRPr lang="pt-PT" sz="140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Group 51"/>
          <p:cNvGrpSpPr/>
          <p:nvPr/>
        </p:nvGrpSpPr>
        <p:grpSpPr bwMode="auto">
          <a:xfrm>
            <a:off x="4629387" y="836712"/>
            <a:ext cx="4390984" cy="1065026"/>
            <a:chOff x="3253" y="517"/>
            <a:chExt cx="2678" cy="538"/>
          </a:xfrm>
          <a:solidFill>
            <a:srgbClr val="00B0F0"/>
          </a:solidFill>
        </p:grpSpPr>
        <p:sp>
          <p:nvSpPr>
            <p:cNvPr id="190" name="Text Box 8"/>
            <p:cNvSpPr txBox="1">
              <a:spLocks noChangeArrowheads="1"/>
            </p:cNvSpPr>
            <p:nvPr/>
          </p:nvSpPr>
          <p:spPr bwMode="auto">
            <a:xfrm>
              <a:off x="3253" y="517"/>
              <a:ext cx="2424" cy="334"/>
            </a:xfrm>
            <a:prstGeom prst="rect">
              <a:avLst/>
            </a:prstGeom>
            <a:grp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 defTabSz="1279525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pt-PT" sz="1600" b="1" kern="0" dirty="0">
                  <a:solidFill>
                    <a:schemeClr val="bg1"/>
                  </a:solidFill>
                  <a:latin typeface="+mn-lt"/>
                </a:rPr>
                <a:t>CONCURSO EXTERNO </a:t>
              </a:r>
            </a:p>
            <a:p>
              <a:pPr defTabSz="1279525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pt-PT" sz="1400" b="1" kern="0" dirty="0">
                  <a:solidFill>
                    <a:schemeClr val="bg1"/>
                  </a:solidFill>
                  <a:latin typeface="+mn-lt"/>
                </a:rPr>
                <a:t>CONCURSO DE VINCULAÇÃO DINÂMICA</a:t>
              </a:r>
            </a:p>
          </p:txBody>
        </p:sp>
        <p:sp>
          <p:nvSpPr>
            <p:cNvPr id="191" name="Rectangle 10"/>
            <p:cNvSpPr>
              <a:spLocks noChangeArrowheads="1"/>
            </p:cNvSpPr>
            <p:nvPr/>
          </p:nvSpPr>
          <p:spPr bwMode="auto">
            <a:xfrm>
              <a:off x="3970" y="900"/>
              <a:ext cx="1961" cy="155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3333FF"/>
              </a:solidFill>
              <a:miter lim="800000"/>
            </a:ln>
            <a:effectLst/>
          </p:spPr>
          <p:txBody>
            <a:bodyPr wrap="none">
              <a:spAutoFit/>
            </a:bodyPr>
            <a:lstStyle/>
            <a:p>
              <a:pPr algn="r"/>
              <a:r>
                <a:rPr lang="pt-PT" sz="1400" b="1" dirty="0">
                  <a:solidFill>
                    <a:schemeClr val="bg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Ingresso nos quadros (QZP) ou QA/</a:t>
              </a:r>
              <a:r>
                <a:rPr lang="pt-PT" sz="1400" b="1" dirty="0" err="1">
                  <a:solidFill>
                    <a:schemeClr val="bg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QEnA</a:t>
              </a:r>
              <a:endParaRPr lang="pt-PT" sz="1400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53"/>
          <p:cNvGrpSpPr/>
          <p:nvPr/>
        </p:nvGrpSpPr>
        <p:grpSpPr bwMode="auto">
          <a:xfrm>
            <a:off x="1187450" y="3213100"/>
            <a:ext cx="3743325" cy="845992"/>
            <a:chOff x="1156" y="2387"/>
            <a:chExt cx="2358" cy="414"/>
          </a:xfrm>
        </p:grpSpPr>
        <p:sp>
          <p:nvSpPr>
            <p:cNvPr id="198" name="AutoShape 21"/>
            <p:cNvSpPr>
              <a:spLocks noChangeArrowheads="1"/>
            </p:cNvSpPr>
            <p:nvPr/>
          </p:nvSpPr>
          <p:spPr bwMode="auto">
            <a:xfrm>
              <a:off x="1156" y="2387"/>
              <a:ext cx="2358" cy="408"/>
            </a:xfrm>
            <a:prstGeom prst="roundRect">
              <a:avLst>
                <a:gd name="adj" fmla="val 16667"/>
              </a:avLst>
            </a:prstGeom>
            <a:solidFill>
              <a:srgbClr val="993300"/>
            </a:solidFill>
            <a:ln w="9525">
              <a:noFill/>
              <a:rou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 kern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199" name="Text Box 15"/>
            <p:cNvSpPr txBox="1">
              <a:spLocks noChangeArrowheads="1"/>
            </p:cNvSpPr>
            <p:nvPr/>
          </p:nvSpPr>
          <p:spPr bwMode="auto">
            <a:xfrm>
              <a:off x="1156" y="2387"/>
              <a:ext cx="2358" cy="414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pt-PT" sz="1400" kern="0" dirty="0">
                  <a:solidFill>
                    <a:schemeClr val="bg1"/>
                  </a:solidFill>
                  <a:latin typeface="+mn-lt"/>
                </a:rPr>
                <a:t>QA/QE </a:t>
              </a: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pt-PT" sz="1400" kern="0" dirty="0">
                  <a:solidFill>
                    <a:schemeClr val="bg1"/>
                  </a:solidFill>
                  <a:latin typeface="+mn-lt"/>
                </a:rPr>
                <a:t>Mobilidade Interna por interesse da administração ou por interesse do próprio.</a:t>
              </a:r>
            </a:p>
          </p:txBody>
        </p:sp>
      </p:grpSp>
      <p:grpSp>
        <p:nvGrpSpPr>
          <p:cNvPr id="5" name="Group 55"/>
          <p:cNvGrpSpPr/>
          <p:nvPr/>
        </p:nvGrpSpPr>
        <p:grpSpPr bwMode="auto">
          <a:xfrm>
            <a:off x="1147128" y="4293208"/>
            <a:ext cx="3755824" cy="863349"/>
            <a:chOff x="1018" y="2985"/>
            <a:chExt cx="601" cy="445"/>
          </a:xfrm>
        </p:grpSpPr>
        <p:sp>
          <p:nvSpPr>
            <p:cNvPr id="204" name="AutoShape 23"/>
            <p:cNvSpPr>
              <a:spLocks noChangeArrowheads="1"/>
            </p:cNvSpPr>
            <p:nvPr/>
          </p:nvSpPr>
          <p:spPr bwMode="auto">
            <a:xfrm>
              <a:off x="1018" y="3022"/>
              <a:ext cx="599" cy="408"/>
            </a:xfrm>
            <a:prstGeom prst="roundRect">
              <a:avLst>
                <a:gd name="adj" fmla="val 16667"/>
              </a:avLst>
            </a:prstGeom>
            <a:solidFill>
              <a:srgbClr val="993300"/>
            </a:solidFill>
            <a:ln w="9525">
              <a:noFill/>
              <a:rou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 kern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05" name="Text Box 17"/>
            <p:cNvSpPr txBox="1">
              <a:spLocks noChangeArrowheads="1"/>
            </p:cNvSpPr>
            <p:nvPr/>
          </p:nvSpPr>
          <p:spPr bwMode="auto">
            <a:xfrm>
              <a:off x="1018" y="2985"/>
              <a:ext cx="601" cy="431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PT" sz="1600" dirty="0">
                  <a:solidFill>
                    <a:schemeClr val="bg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QZP</a:t>
              </a:r>
            </a:p>
            <a:p>
              <a:pPr algn="just">
                <a:lnSpc>
                  <a:spcPct val="100000"/>
                </a:lnSpc>
                <a:spcBef>
                  <a:spcPts val="50"/>
                </a:spcBef>
                <a:spcAft>
                  <a:spcPts val="0"/>
                </a:spcAft>
              </a:pPr>
              <a:r>
                <a:rPr lang="pt-PT" sz="1600" dirty="0">
                  <a:solidFill>
                    <a:schemeClr val="bg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Mobilidade Interna para afetação a um agrupamento.</a:t>
              </a:r>
            </a:p>
          </p:txBody>
        </p:sp>
      </p:grpSp>
      <p:grpSp>
        <p:nvGrpSpPr>
          <p:cNvPr id="63509" name="Group 21"/>
          <p:cNvGrpSpPr/>
          <p:nvPr/>
        </p:nvGrpSpPr>
        <p:grpSpPr bwMode="auto">
          <a:xfrm>
            <a:off x="5508625" y="4365625"/>
            <a:ext cx="2592388" cy="647700"/>
            <a:chOff x="3470" y="2750"/>
            <a:chExt cx="1633" cy="408"/>
          </a:xfrm>
        </p:grpSpPr>
        <p:sp>
          <p:nvSpPr>
            <p:cNvPr id="207" name="AutoShape 24"/>
            <p:cNvSpPr>
              <a:spLocks noChangeArrowheads="1"/>
            </p:cNvSpPr>
            <p:nvPr/>
          </p:nvSpPr>
          <p:spPr bwMode="auto">
            <a:xfrm>
              <a:off x="3470" y="2750"/>
              <a:ext cx="1633" cy="408"/>
            </a:xfrm>
            <a:prstGeom prst="roundRect">
              <a:avLst>
                <a:gd name="adj" fmla="val 16667"/>
              </a:avLst>
            </a:prstGeom>
            <a:solidFill>
              <a:srgbClr val="993300"/>
            </a:solidFill>
            <a:ln w="9525">
              <a:noFill/>
              <a:rou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 kern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08" name="Text Box 18"/>
            <p:cNvSpPr txBox="1">
              <a:spLocks noChangeArrowheads="1"/>
            </p:cNvSpPr>
            <p:nvPr/>
          </p:nvSpPr>
          <p:spPr bwMode="auto">
            <a:xfrm>
              <a:off x="3470" y="2754"/>
              <a:ext cx="1633" cy="404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pt-PT" b="1" kern="0" dirty="0">
                  <a:solidFill>
                    <a:schemeClr val="bg1"/>
                  </a:solidFill>
                  <a:latin typeface="+mn-lt"/>
                </a:rPr>
                <a:t>3 – CONTRATAÇÃO INICIAL</a:t>
              </a:r>
            </a:p>
          </p:txBody>
        </p:sp>
      </p:grpSp>
      <p:grpSp>
        <p:nvGrpSpPr>
          <p:cNvPr id="7" name="Group 57"/>
          <p:cNvGrpSpPr/>
          <p:nvPr/>
        </p:nvGrpSpPr>
        <p:grpSpPr bwMode="auto">
          <a:xfrm>
            <a:off x="1187450" y="5373688"/>
            <a:ext cx="6769100" cy="504825"/>
            <a:chOff x="782" y="3748"/>
            <a:chExt cx="3937" cy="318"/>
          </a:xfrm>
        </p:grpSpPr>
        <p:sp>
          <p:nvSpPr>
            <p:cNvPr id="217" name="AutoShape 39"/>
            <p:cNvSpPr>
              <a:spLocks noChangeArrowheads="1"/>
            </p:cNvSpPr>
            <p:nvPr/>
          </p:nvSpPr>
          <p:spPr bwMode="auto">
            <a:xfrm>
              <a:off x="782" y="3748"/>
              <a:ext cx="3937" cy="318"/>
            </a:xfrm>
            <a:prstGeom prst="roundRect">
              <a:avLst>
                <a:gd name="adj" fmla="val 16667"/>
              </a:avLst>
            </a:prstGeom>
            <a:solidFill>
              <a:srgbClr val="800000">
                <a:alpha val="75999"/>
              </a:srgbClr>
            </a:solidFill>
            <a:ln w="9525">
              <a:solidFill>
                <a:srgbClr val="FFFFFF"/>
              </a:solidFill>
              <a:rou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 kern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18" name="Text Box 38"/>
            <p:cNvSpPr txBox="1">
              <a:spLocks noChangeArrowheads="1"/>
            </p:cNvSpPr>
            <p:nvPr/>
          </p:nvSpPr>
          <p:spPr bwMode="auto">
            <a:xfrm>
              <a:off x="782" y="3793"/>
              <a:ext cx="3937" cy="231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pt-PT" b="1" kern="0" dirty="0">
                  <a:solidFill>
                    <a:schemeClr val="bg1"/>
                  </a:solidFill>
                  <a:latin typeface="+mn-lt"/>
                </a:rPr>
                <a:t>R E S E R V A   D E   R E C R U T A M E N T O</a:t>
              </a:r>
            </a:p>
          </p:txBody>
        </p:sp>
      </p:grpSp>
      <p:grpSp>
        <p:nvGrpSpPr>
          <p:cNvPr id="8" name="Group 52"/>
          <p:cNvGrpSpPr/>
          <p:nvPr/>
        </p:nvGrpSpPr>
        <p:grpSpPr bwMode="auto">
          <a:xfrm>
            <a:off x="884555" y="2348865"/>
            <a:ext cx="7216775" cy="504825"/>
            <a:chOff x="602" y="1752"/>
            <a:chExt cx="4546" cy="318"/>
          </a:xfrm>
        </p:grpSpPr>
        <p:sp>
          <p:nvSpPr>
            <p:cNvPr id="193" name="Rectangle 12"/>
            <p:cNvSpPr>
              <a:spLocks noChangeArrowheads="1"/>
            </p:cNvSpPr>
            <p:nvPr/>
          </p:nvSpPr>
          <p:spPr bwMode="auto">
            <a:xfrm>
              <a:off x="602" y="1752"/>
              <a:ext cx="4546" cy="318"/>
            </a:xfrm>
            <a:prstGeom prst="rect">
              <a:avLst/>
            </a:prstGeom>
            <a:solidFill>
              <a:srgbClr val="B3B043"/>
            </a:solidFill>
            <a:ln w="9525">
              <a:noFill/>
              <a:miter lim="800000"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 kern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194" name="Rectangle 11"/>
            <p:cNvSpPr>
              <a:spLocks noChangeArrowheads="1"/>
            </p:cNvSpPr>
            <p:nvPr/>
          </p:nvSpPr>
          <p:spPr bwMode="auto">
            <a:xfrm>
              <a:off x="612" y="1752"/>
              <a:ext cx="4536" cy="231"/>
            </a:xfrm>
            <a:prstGeom prst="rect">
              <a:avLst/>
            </a:prstGeom>
            <a:solidFill>
              <a:srgbClr val="B3B043"/>
            </a:solidFill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b="1" kern="0" dirty="0">
                  <a:solidFill>
                    <a:schemeClr val="bg1"/>
                  </a:solidFill>
                  <a:latin typeface="+mn-lt"/>
                </a:rPr>
                <a:t>N E C E S S I D A D E S   T E M P O R Á R I A S</a:t>
              </a:r>
            </a:p>
          </p:txBody>
        </p:sp>
      </p:grpSp>
      <p:sp>
        <p:nvSpPr>
          <p:cNvPr id="196" name="Text Box 14"/>
          <p:cNvSpPr txBox="1">
            <a:spLocks noChangeArrowheads="1"/>
          </p:cNvSpPr>
          <p:nvPr/>
        </p:nvSpPr>
        <p:spPr bwMode="auto">
          <a:xfrm>
            <a:off x="6011863" y="1989138"/>
            <a:ext cx="1584325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PT" sz="1400" kern="0" dirty="0">
                <a:solidFill>
                  <a:sysClr val="windowText" lastClr="000000"/>
                </a:solidFill>
                <a:latin typeface="+mn-lt"/>
              </a:rPr>
              <a:t>Se não ingressou</a:t>
            </a:r>
          </a:p>
        </p:txBody>
      </p:sp>
      <p:grpSp>
        <p:nvGrpSpPr>
          <p:cNvPr id="9" name="Group 57"/>
          <p:cNvGrpSpPr/>
          <p:nvPr/>
        </p:nvGrpSpPr>
        <p:grpSpPr bwMode="auto">
          <a:xfrm>
            <a:off x="4500563" y="6092825"/>
            <a:ext cx="3455987" cy="504825"/>
            <a:chOff x="782" y="3748"/>
            <a:chExt cx="3937" cy="318"/>
          </a:xfrm>
        </p:grpSpPr>
        <p:sp>
          <p:nvSpPr>
            <p:cNvPr id="6" name="AutoShape 39"/>
            <p:cNvSpPr>
              <a:spLocks noChangeArrowheads="1"/>
            </p:cNvSpPr>
            <p:nvPr/>
          </p:nvSpPr>
          <p:spPr bwMode="auto">
            <a:xfrm>
              <a:off x="782" y="3748"/>
              <a:ext cx="3937" cy="318"/>
            </a:xfrm>
            <a:prstGeom prst="roundRect">
              <a:avLst>
                <a:gd name="adj" fmla="val 16667"/>
              </a:avLst>
            </a:prstGeom>
            <a:solidFill>
              <a:srgbClr val="99C5CB"/>
            </a:solidFill>
            <a:ln w="9525">
              <a:solidFill>
                <a:srgbClr val="FFFFFF"/>
              </a:solidFill>
              <a:rou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 kern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10" name="Text Box 38"/>
            <p:cNvSpPr txBox="1">
              <a:spLocks noChangeArrowheads="1"/>
            </p:cNvSpPr>
            <p:nvPr/>
          </p:nvSpPr>
          <p:spPr bwMode="auto">
            <a:xfrm>
              <a:off x="782" y="3793"/>
              <a:ext cx="3937" cy="212"/>
            </a:xfrm>
            <a:prstGeom prst="rect">
              <a:avLst/>
            </a:prstGeom>
            <a:solidFill>
              <a:srgbClr val="99C5CB"/>
            </a:solidFill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PT" sz="1600" b="1">
                  <a:solidFill>
                    <a:schemeClr val="bg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C O N T RA TA Ç Ã O   D E   E S C O L A</a:t>
              </a:r>
            </a:p>
          </p:txBody>
        </p:sp>
      </p:grpSp>
      <p:cxnSp>
        <p:nvCxnSpPr>
          <p:cNvPr id="490" name="Conexão em ângulos rectos 489"/>
          <p:cNvCxnSpPr>
            <a:cxnSpLocks noChangeShapeType="1"/>
            <a:stCxn id="208" idx="3"/>
            <a:endCxn id="218" idx="3"/>
          </p:cNvCxnSpPr>
          <p:nvPr/>
        </p:nvCxnSpPr>
        <p:spPr bwMode="auto">
          <a:xfrm flipH="1">
            <a:off x="7956550" y="4692650"/>
            <a:ext cx="144463" cy="936625"/>
          </a:xfrm>
          <a:prstGeom prst="bentConnector3">
            <a:avLst>
              <a:gd name="adj1" fmla="val -157144"/>
            </a:avLst>
          </a:prstGeom>
          <a:noFill/>
          <a:ln w="28575" algn="ctr">
            <a:solidFill>
              <a:srgbClr val="3333FF"/>
            </a:solidFill>
            <a:miter lim="800000"/>
            <a:tailEnd type="arrow" w="med" len="med"/>
          </a:ln>
        </p:spPr>
      </p:cxnSp>
      <p:cxnSp>
        <p:nvCxnSpPr>
          <p:cNvPr id="491" name="Conexão em ângulos rectos 490"/>
          <p:cNvCxnSpPr>
            <a:cxnSpLocks noChangeShapeType="1"/>
          </p:cNvCxnSpPr>
          <p:nvPr/>
        </p:nvCxnSpPr>
        <p:spPr bwMode="auto">
          <a:xfrm rot="5400000">
            <a:off x="7073900" y="4527551"/>
            <a:ext cx="2771775" cy="863600"/>
          </a:xfrm>
          <a:prstGeom prst="bentConnector2">
            <a:avLst/>
          </a:prstGeom>
          <a:noFill/>
          <a:ln w="28575" algn="ctr">
            <a:solidFill>
              <a:srgbClr val="3333FF"/>
            </a:solidFill>
            <a:prstDash val="sysDash"/>
            <a:miter lim="800000"/>
            <a:tailEnd type="arrow" w="med" len="med"/>
          </a:ln>
        </p:spPr>
      </p:cxnSp>
      <p:sp>
        <p:nvSpPr>
          <p:cNvPr id="63528" name="Text Box 40"/>
          <p:cNvSpPr txBox="1">
            <a:spLocks noChangeArrowheads="1"/>
          </p:cNvSpPr>
          <p:nvPr/>
        </p:nvSpPr>
        <p:spPr bwMode="auto">
          <a:xfrm>
            <a:off x="0" y="44450"/>
            <a:ext cx="9144000" cy="786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40000"/>
              </a:lnSpc>
              <a:spcBef>
                <a:spcPct val="50000"/>
              </a:spcBef>
            </a:pPr>
            <a:r>
              <a:rPr lang="pt-PT" sz="4000" b="1" dirty="0">
                <a:solidFill>
                  <a:srgbClr val="D9D9D9"/>
                </a:solidFill>
                <a:latin typeface="Arial Black" panose="020B0A04020102020204" pitchFamily="34" charset="0"/>
              </a:rPr>
              <a:t> </a:t>
            </a:r>
          </a:p>
          <a:p>
            <a:pPr>
              <a:lnSpc>
                <a:spcPct val="0"/>
              </a:lnSpc>
              <a:spcBef>
                <a:spcPct val="50000"/>
              </a:spcBef>
            </a:pPr>
            <a:r>
              <a:rPr lang="pt-PT" sz="4000" b="1" dirty="0">
                <a:solidFill>
                  <a:schemeClr val="bg1">
                    <a:lumMod val="75000"/>
                  </a:schemeClr>
                </a:solidFill>
                <a:latin typeface="Arial Black" panose="020B0A04020102020204" pitchFamily="34" charset="0"/>
              </a:rPr>
              <a:t> Estrutura </a:t>
            </a:r>
            <a:r>
              <a:rPr lang="pt-PT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ANUAL</a:t>
            </a:r>
            <a:r>
              <a:rPr lang="pt-PT" sz="4000" b="1" dirty="0">
                <a:solidFill>
                  <a:schemeClr val="bg1">
                    <a:lumMod val="75000"/>
                  </a:schemeClr>
                </a:solidFill>
                <a:latin typeface="Arial Black" panose="020B0A04020102020204" pitchFamily="34" charset="0"/>
              </a:rPr>
              <a:t> dos concursos</a:t>
            </a:r>
          </a:p>
        </p:txBody>
      </p:sp>
      <p:sp>
        <p:nvSpPr>
          <p:cNvPr id="63529" name="Line 41"/>
          <p:cNvSpPr>
            <a:spLocks noChangeShapeType="1"/>
          </p:cNvSpPr>
          <p:nvPr/>
        </p:nvSpPr>
        <p:spPr bwMode="auto">
          <a:xfrm>
            <a:off x="4643438" y="765175"/>
            <a:ext cx="4500562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63531" name="Line 43"/>
          <p:cNvSpPr>
            <a:spLocks noChangeShapeType="1"/>
          </p:cNvSpPr>
          <p:nvPr/>
        </p:nvSpPr>
        <p:spPr bwMode="auto">
          <a:xfrm>
            <a:off x="0" y="2000240"/>
            <a:ext cx="9144000" cy="0"/>
          </a:xfrm>
          <a:prstGeom prst="line">
            <a:avLst/>
          </a:prstGeom>
          <a:noFill/>
          <a:ln w="38100">
            <a:solidFill>
              <a:schemeClr val="tx2"/>
            </a:solidFill>
            <a:prstDash val="dash"/>
            <a:rou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63536" name="Line 48"/>
          <p:cNvSpPr>
            <a:spLocks noChangeShapeType="1"/>
          </p:cNvSpPr>
          <p:nvPr/>
        </p:nvSpPr>
        <p:spPr bwMode="auto">
          <a:xfrm flipH="1">
            <a:off x="6732588" y="3573463"/>
            <a:ext cx="2160587" cy="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</a:ln>
          <a:effectLst/>
        </p:spPr>
        <p:txBody>
          <a:bodyPr/>
          <a:lstStyle/>
          <a:p>
            <a:endParaRPr lang="pt-PT"/>
          </a:p>
        </p:txBody>
      </p:sp>
      <p:cxnSp>
        <p:nvCxnSpPr>
          <p:cNvPr id="14" name="Conexão em ângulos rectos 489"/>
          <p:cNvCxnSpPr>
            <a:cxnSpLocks noChangeShapeType="1"/>
          </p:cNvCxnSpPr>
          <p:nvPr/>
        </p:nvCxnSpPr>
        <p:spPr bwMode="auto">
          <a:xfrm rot="5400000" flipV="1">
            <a:off x="3995420" y="4364990"/>
            <a:ext cx="1945005" cy="71755"/>
          </a:xfrm>
          <a:prstGeom prst="bentConnector3">
            <a:avLst>
              <a:gd name="adj1" fmla="val 50016"/>
            </a:avLst>
          </a:prstGeom>
          <a:noFill/>
          <a:ln w="28575" algn="ctr">
            <a:solidFill>
              <a:srgbClr val="3333FF"/>
            </a:solidFill>
            <a:miter lim="800000"/>
            <a:tailEnd type="arrow" w="med" len="med"/>
          </a:ln>
        </p:spPr>
      </p:cxnSp>
      <p:pic>
        <p:nvPicPr>
          <p:cNvPr id="2059" name="Picture 2" descr="logo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l="4793"/>
          <a:stretch>
            <a:fillRect/>
          </a:stretch>
        </p:blipFill>
        <p:spPr bwMode="auto">
          <a:xfrm>
            <a:off x="107315" y="5661025"/>
            <a:ext cx="755650" cy="11239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827088" y="3357563"/>
            <a:ext cx="6408737" cy="87562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r">
              <a:lnSpc>
                <a:spcPct val="40000"/>
              </a:lnSpc>
              <a:spcBef>
                <a:spcPct val="50000"/>
              </a:spcBef>
            </a:pPr>
            <a:r>
              <a:rPr lang="pt-PT" sz="4000" b="1" dirty="0">
                <a:solidFill>
                  <a:srgbClr val="D9D9D9"/>
                </a:solidFill>
                <a:latin typeface="Arial Black" panose="020B0A04020102020204" pitchFamily="34" charset="0"/>
              </a:rPr>
              <a:t> </a:t>
            </a:r>
          </a:p>
          <a:p>
            <a:pPr algn="r">
              <a:lnSpc>
                <a:spcPct val="0"/>
              </a:lnSpc>
              <a:spcBef>
                <a:spcPct val="50000"/>
              </a:spcBef>
            </a:pPr>
            <a:r>
              <a:rPr lang="pt-PT" sz="4000" b="1" dirty="0">
                <a:solidFill>
                  <a:srgbClr val="D9D9D9"/>
                </a:solidFill>
                <a:latin typeface="Arial Black" panose="020B0A04020102020204" pitchFamily="34" charset="0"/>
              </a:rPr>
              <a:t> </a:t>
            </a:r>
            <a:r>
              <a:rPr lang="pt-PT" sz="4800" b="1" dirty="0">
                <a:solidFill>
                  <a:srgbClr val="D9D9D9"/>
                </a:solidFill>
                <a:latin typeface="Arial Black" panose="020B0A04020102020204" pitchFamily="34" charset="0"/>
              </a:rPr>
              <a:t>Concurso Interno</a:t>
            </a:r>
          </a:p>
        </p:txBody>
      </p:sp>
      <p:sp>
        <p:nvSpPr>
          <p:cNvPr id="86019" name="Line 3"/>
          <p:cNvSpPr>
            <a:spLocks noChangeShapeType="1"/>
          </p:cNvSpPr>
          <p:nvPr/>
        </p:nvSpPr>
        <p:spPr bwMode="auto">
          <a:xfrm>
            <a:off x="1187450" y="4149725"/>
            <a:ext cx="795655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</a:ln>
          <a:effectLst/>
        </p:spPr>
        <p:txBody>
          <a:bodyPr/>
          <a:lstStyle/>
          <a:p>
            <a:endParaRPr lang="pt-PT"/>
          </a:p>
        </p:txBody>
      </p:sp>
      <p:pic>
        <p:nvPicPr>
          <p:cNvPr id="86020" name="Picture 4" descr="mao_apontando_para_baixo%2B%25281%2529"/>
          <p:cNvPicPr>
            <a:picLocks noChangeAspect="1" noChangeArrowheads="1"/>
          </p:cNvPicPr>
          <p:nvPr/>
        </p:nvPicPr>
        <p:blipFill>
          <a:blip r:embed="rId2" cstate="print">
            <a:lum bright="6000"/>
          </a:blip>
          <a:srcRect/>
          <a:stretch>
            <a:fillRect/>
          </a:stretch>
        </p:blipFill>
        <p:spPr bwMode="auto">
          <a:xfrm rot="-22171864">
            <a:off x="250825" y="692150"/>
            <a:ext cx="1870075" cy="2513013"/>
          </a:xfrm>
          <a:prstGeom prst="rect">
            <a:avLst/>
          </a:prstGeom>
          <a:noFill/>
        </p:spPr>
      </p:pic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1042988" y="4221163"/>
            <a:ext cx="5219700" cy="869950"/>
          </a:xfrm>
          <a:prstGeom prst="rect">
            <a:avLst/>
          </a:prstGeom>
          <a:noFill/>
          <a:ln w="57150">
            <a:noFill/>
            <a:miter lim="800000"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pt-PT" sz="2400" b="1">
                <a:solidFill>
                  <a:srgbClr val="686868"/>
                </a:solidFill>
              </a:rPr>
              <a:t> Necessidades permanentes</a:t>
            </a:r>
          </a:p>
          <a:p>
            <a:pPr marL="342900" indent="-342900">
              <a:spcBef>
                <a:spcPct val="50000"/>
              </a:spcBef>
            </a:pPr>
            <a:endParaRPr lang="pt-PT">
              <a:solidFill>
                <a:srgbClr val="686868"/>
              </a:solidFill>
            </a:endParaRPr>
          </a:p>
        </p:txBody>
      </p:sp>
      <p:pic>
        <p:nvPicPr>
          <p:cNvPr id="2059" name="Picture 2" descr="logo"/>
          <p:cNvPicPr>
            <a:picLocks noGrp="1" noChangeAspect="1" noChangeArrowheads="1"/>
          </p:cNvPicPr>
          <p:nvPr>
            <p:ph/>
          </p:nvPr>
        </p:nvPicPr>
        <p:blipFill>
          <a:blip r:embed="rId3" cstate="print">
            <a:grayscl/>
          </a:blip>
          <a:srcRect l="4793"/>
          <a:stretch>
            <a:fillRect/>
          </a:stretch>
        </p:blipFill>
        <p:spPr bwMode="auto">
          <a:xfrm>
            <a:off x="179070" y="5892165"/>
            <a:ext cx="503555" cy="77597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1908633" y="190096"/>
            <a:ext cx="7020272" cy="87562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40000"/>
              </a:lnSpc>
              <a:spcBef>
                <a:spcPct val="50000"/>
              </a:spcBef>
            </a:pPr>
            <a:r>
              <a:rPr lang="pt-PT" sz="4000" b="1" dirty="0">
                <a:solidFill>
                  <a:srgbClr val="D9D9D9"/>
                </a:solidFill>
                <a:latin typeface="Arial Black" panose="020B0A04020102020204" pitchFamily="34" charset="0"/>
              </a:rPr>
              <a:t> </a:t>
            </a:r>
          </a:p>
          <a:p>
            <a:pPr algn="r">
              <a:lnSpc>
                <a:spcPct val="0"/>
              </a:lnSpc>
              <a:spcBef>
                <a:spcPct val="50000"/>
              </a:spcBef>
            </a:pPr>
            <a:r>
              <a:rPr lang="pt-PT" sz="4800" b="1" dirty="0">
                <a:solidFill>
                  <a:srgbClr val="D9D9D9"/>
                </a:solidFill>
                <a:latin typeface="Arial Black" panose="020B0A04020102020204" pitchFamily="34" charset="0"/>
              </a:rPr>
              <a:t> Concurso Interno</a:t>
            </a:r>
          </a:p>
        </p:txBody>
      </p:sp>
      <p:grpSp>
        <p:nvGrpSpPr>
          <p:cNvPr id="5" name="Group 55"/>
          <p:cNvGrpSpPr/>
          <p:nvPr/>
        </p:nvGrpSpPr>
        <p:grpSpPr bwMode="auto">
          <a:xfrm>
            <a:off x="229326" y="1264372"/>
            <a:ext cx="8686223" cy="1631864"/>
            <a:chOff x="1018" y="3022"/>
            <a:chExt cx="606" cy="441"/>
          </a:xfrm>
        </p:grpSpPr>
        <p:sp>
          <p:nvSpPr>
            <p:cNvPr id="204" name="AutoShape 23"/>
            <p:cNvSpPr>
              <a:spLocks noChangeArrowheads="1"/>
            </p:cNvSpPr>
            <p:nvPr/>
          </p:nvSpPr>
          <p:spPr bwMode="auto">
            <a:xfrm>
              <a:off x="1018" y="3022"/>
              <a:ext cx="599" cy="408"/>
            </a:xfrm>
            <a:prstGeom prst="roundRect">
              <a:avLst>
                <a:gd name="adj" fmla="val 16667"/>
              </a:avLst>
            </a:prstGeom>
            <a:solidFill>
              <a:srgbClr val="993300"/>
            </a:solidFill>
            <a:ln w="9525">
              <a:noFill/>
              <a:rou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 kern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05" name="Text Box 17"/>
            <p:cNvSpPr txBox="1">
              <a:spLocks noChangeArrowheads="1"/>
            </p:cNvSpPr>
            <p:nvPr/>
          </p:nvSpPr>
          <p:spPr bwMode="auto">
            <a:xfrm>
              <a:off x="1025" y="3033"/>
              <a:ext cx="599" cy="43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PT" sz="2400" dirty="0">
                  <a:solidFill>
                    <a:schemeClr val="bg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- Obtenção de lugar ou transferência de QA/</a:t>
              </a:r>
              <a:r>
                <a:rPr lang="pt-PT" sz="2400" dirty="0" err="1">
                  <a:solidFill>
                    <a:schemeClr val="bg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QEnA</a:t>
              </a:r>
              <a:r>
                <a:rPr lang="pt-PT" sz="2400" dirty="0">
                  <a:solidFill>
                    <a:schemeClr val="bg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 e/ou de QZP no GR de vinculação</a:t>
              </a:r>
            </a:p>
            <a:p>
              <a:pPr>
                <a:spcBef>
                  <a:spcPct val="50000"/>
                </a:spcBef>
              </a:pPr>
              <a:r>
                <a:rPr lang="pt-PT" sz="2400" dirty="0">
                  <a:solidFill>
                    <a:schemeClr val="bg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- Transição de grupo de recrutamento</a:t>
              </a:r>
            </a:p>
          </p:txBody>
        </p:sp>
      </p:grpSp>
      <p:sp>
        <p:nvSpPr>
          <p:cNvPr id="4" name="Text Box 38"/>
          <p:cNvSpPr txBox="1">
            <a:spLocks noChangeArrowheads="1"/>
          </p:cNvSpPr>
          <p:nvPr/>
        </p:nvSpPr>
        <p:spPr bwMode="auto">
          <a:xfrm>
            <a:off x="189529" y="3532700"/>
            <a:ext cx="4536504" cy="1477328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000" b="1" dirty="0">
                <a:latin typeface="Calibri" panose="020F0502020204030204" pitchFamily="34" charset="0"/>
                <a:cs typeface="Arial" panose="020B0604020202020204" pitchFamily="34" charset="0"/>
              </a:rPr>
              <a:t>1.ª prioridade do Concurso Interno</a:t>
            </a:r>
            <a:endParaRPr lang="pt-PT" sz="2000" b="1" dirty="0"/>
          </a:p>
          <a:p>
            <a:pPr>
              <a:spcBef>
                <a:spcPct val="50000"/>
              </a:spcBef>
            </a:pPr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- DOCENTES DE CARREIRA vinculados a AE/</a:t>
            </a:r>
            <a:r>
              <a:rPr lang="pt-PT" sz="2800" dirty="0" err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EnA</a:t>
            </a:r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ou QZP</a:t>
            </a:r>
          </a:p>
        </p:txBody>
      </p:sp>
      <p:sp>
        <p:nvSpPr>
          <p:cNvPr id="8" name="Text Box 38"/>
          <p:cNvSpPr txBox="1">
            <a:spLocks noChangeArrowheads="1"/>
          </p:cNvSpPr>
          <p:nvPr/>
        </p:nvSpPr>
        <p:spPr bwMode="auto">
          <a:xfrm>
            <a:off x="4823767" y="3284984"/>
            <a:ext cx="4067944" cy="2800767"/>
          </a:xfrm>
          <a:prstGeom prst="rect">
            <a:avLst/>
          </a:prstGeom>
          <a:solidFill>
            <a:srgbClr val="99C5CB"/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000" b="1" dirty="0">
                <a:latin typeface="Calibri" panose="020F0502020204030204" pitchFamily="34" charset="0"/>
                <a:cs typeface="Arial" panose="020B0604020202020204" pitchFamily="34" charset="0"/>
              </a:rPr>
              <a:t>2.ª  prioridade do Concurso Interno</a:t>
            </a:r>
          </a:p>
          <a:p>
            <a:pPr>
              <a:spcBef>
                <a:spcPct val="50000"/>
              </a:spcBef>
            </a:pPr>
            <a:r>
              <a:rPr lang="pt-PT" sz="240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- DOCENTES DE CARREIRA vinculados a AE/</a:t>
            </a:r>
            <a:r>
              <a:rPr lang="pt-PT" sz="2400" dirty="0" err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EnA</a:t>
            </a:r>
            <a:r>
              <a:rPr lang="pt-PT" sz="240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ou QZP que pretendam transitar de grupo de recrutamento, para o qual sejam portadores de qualificação profissional.</a:t>
            </a:r>
          </a:p>
        </p:txBody>
      </p:sp>
      <p:pic>
        <p:nvPicPr>
          <p:cNvPr id="2059" name="Picture 2" descr="logo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l="4793"/>
          <a:stretch>
            <a:fillRect/>
          </a:stretch>
        </p:blipFill>
        <p:spPr bwMode="auto">
          <a:xfrm>
            <a:off x="112432" y="5892849"/>
            <a:ext cx="633730" cy="94234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E948C745-84A5-DA86-7569-6ACB35A007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6230550"/>
            <a:ext cx="8977884" cy="627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319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 Box 2"/>
          <p:cNvSpPr txBox="1">
            <a:spLocks noChangeArrowheads="1"/>
          </p:cNvSpPr>
          <p:nvPr/>
        </p:nvSpPr>
        <p:spPr bwMode="auto">
          <a:xfrm>
            <a:off x="1296987" y="1676815"/>
            <a:ext cx="7596188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2000" b="1">
                <a:solidFill>
                  <a:schemeClr val="tx2"/>
                </a:solidFill>
              </a:rPr>
              <a:t>Manifestação de preferências</a:t>
            </a:r>
          </a:p>
        </p:txBody>
      </p:sp>
      <p:pic>
        <p:nvPicPr>
          <p:cNvPr id="87043" name="Picture 3" descr="mao_indicador_apontar_arma"/>
          <p:cNvPicPr>
            <a:picLocks noChangeAspect="1" noChangeArrowheads="1"/>
          </p:cNvPicPr>
          <p:nvPr/>
        </p:nvPicPr>
        <p:blipFill>
          <a:blip r:embed="rId2" cstate="print"/>
          <a:srcRect t="4089" r="13528" b="15199"/>
          <a:stretch>
            <a:fillRect/>
          </a:stretch>
        </p:blipFill>
        <p:spPr bwMode="auto">
          <a:xfrm>
            <a:off x="38099" y="1566307"/>
            <a:ext cx="1258888" cy="787400"/>
          </a:xfrm>
          <a:prstGeom prst="rect">
            <a:avLst/>
          </a:prstGeom>
          <a:noFill/>
        </p:spPr>
      </p:pic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2486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r">
              <a:lnSpc>
                <a:spcPct val="40000"/>
              </a:lnSpc>
              <a:spcBef>
                <a:spcPct val="50000"/>
              </a:spcBef>
            </a:pPr>
            <a:r>
              <a:rPr lang="pt-PT" sz="4800" b="1" dirty="0">
                <a:solidFill>
                  <a:srgbClr val="D9D9D9"/>
                </a:solidFill>
                <a:latin typeface="Arial Black" panose="020B0A04020102020204" pitchFamily="34" charset="0"/>
              </a:rPr>
              <a:t> </a:t>
            </a:r>
          </a:p>
          <a:p>
            <a:pPr algn="r">
              <a:lnSpc>
                <a:spcPct val="0"/>
              </a:lnSpc>
              <a:spcBef>
                <a:spcPct val="50000"/>
              </a:spcBef>
            </a:pPr>
            <a:r>
              <a:rPr lang="pt-PT" sz="4800" b="1" dirty="0">
                <a:solidFill>
                  <a:srgbClr val="D9D9D9"/>
                </a:solidFill>
                <a:latin typeface="Arial Black" panose="020B0A04020102020204" pitchFamily="34" charset="0"/>
              </a:rPr>
              <a:t>Concurso Interno </a:t>
            </a:r>
          </a:p>
        </p:txBody>
      </p:sp>
      <p:sp>
        <p:nvSpPr>
          <p:cNvPr id="87045" name="Line 5"/>
          <p:cNvSpPr>
            <a:spLocks noChangeShapeType="1"/>
          </p:cNvSpPr>
          <p:nvPr/>
        </p:nvSpPr>
        <p:spPr bwMode="auto">
          <a:xfrm>
            <a:off x="4643438" y="908050"/>
            <a:ext cx="4500562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</a:ln>
          <a:effectLst/>
        </p:spPr>
        <p:txBody>
          <a:bodyPr/>
          <a:lstStyle/>
          <a:p>
            <a:endParaRPr lang="pt-PT"/>
          </a:p>
        </p:txBody>
      </p:sp>
      <p:sp>
        <p:nvSpPr>
          <p:cNvPr id="87054" name="Rectangle 14"/>
          <p:cNvSpPr>
            <a:spLocks noChangeArrowheads="1"/>
          </p:cNvSpPr>
          <p:nvPr/>
        </p:nvSpPr>
        <p:spPr bwMode="auto">
          <a:xfrm>
            <a:off x="855736" y="1214938"/>
            <a:ext cx="7748712" cy="4524315"/>
          </a:xfrm>
          <a:prstGeom prst="rect">
            <a:avLst/>
          </a:prstGeom>
          <a:noFill/>
          <a:ln w="28575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marL="93980" indent="-93980">
              <a:buFontTx/>
              <a:buChar char="•"/>
            </a:pPr>
            <a:endParaRPr lang="pt-PT" sz="1400" dirty="0">
              <a:solidFill>
                <a:srgbClr val="3333FF"/>
              </a:solidFill>
            </a:endParaRPr>
          </a:p>
          <a:p>
            <a:endParaRPr lang="pt-PT" sz="1400" dirty="0">
              <a:solidFill>
                <a:srgbClr val="3333FF"/>
              </a:solidFill>
            </a:endParaRPr>
          </a:p>
          <a:p>
            <a:endParaRPr lang="pt-PT" sz="1400" dirty="0">
              <a:solidFill>
                <a:srgbClr val="3333FF"/>
              </a:solidFill>
            </a:endParaRPr>
          </a:p>
          <a:p>
            <a:pPr marL="93980" indent="-93980">
              <a:buFontTx/>
              <a:buChar char="•"/>
            </a:pPr>
            <a:endParaRPr lang="pt-PT" sz="1400" dirty="0">
              <a:solidFill>
                <a:srgbClr val="3333FF"/>
              </a:solidFill>
            </a:endParaRPr>
          </a:p>
          <a:p>
            <a:endParaRPr lang="pt-PT" sz="1400" dirty="0">
              <a:solidFill>
                <a:srgbClr val="3333FF"/>
              </a:solidFill>
            </a:endParaRPr>
          </a:p>
          <a:p>
            <a:pPr marL="93980" indent="-93980" algn="just">
              <a:buFontTx/>
              <a:buChar char="•"/>
            </a:pPr>
            <a:r>
              <a:rPr lang="pt-PT" sz="1600" b="1" dirty="0">
                <a:solidFill>
                  <a:srgbClr val="3333FF"/>
                </a:solidFill>
              </a:rPr>
              <a:t>Os docentes QA/</a:t>
            </a:r>
            <a:r>
              <a:rPr lang="pt-PT" sz="1600" b="1" dirty="0" err="1">
                <a:solidFill>
                  <a:srgbClr val="3333FF"/>
                </a:solidFill>
              </a:rPr>
              <a:t>QEnA</a:t>
            </a:r>
            <a:r>
              <a:rPr lang="pt-PT" sz="1600" b="1" dirty="0">
                <a:solidFill>
                  <a:srgbClr val="3333FF"/>
                </a:solidFill>
              </a:rPr>
              <a:t>  com componente letiva </a:t>
            </a:r>
            <a:r>
              <a:rPr lang="pt-PT" sz="1400" dirty="0">
                <a:solidFill>
                  <a:srgbClr val="3333FF"/>
                </a:solidFill>
              </a:rPr>
              <a:t>apenas serão opositores, se assim o entenderem, não podendo manifestar preferências para transferência para o quadro do QZP onde se situa o seu AE/</a:t>
            </a:r>
            <a:r>
              <a:rPr lang="pt-PT" sz="1400" dirty="0" err="1">
                <a:solidFill>
                  <a:srgbClr val="3333FF"/>
                </a:solidFill>
              </a:rPr>
              <a:t>EnA</a:t>
            </a:r>
            <a:r>
              <a:rPr lang="pt-PT" sz="1400" dirty="0">
                <a:solidFill>
                  <a:srgbClr val="3333FF"/>
                </a:solidFill>
              </a:rPr>
              <a:t> de provimento.</a:t>
            </a:r>
          </a:p>
          <a:p>
            <a:pPr marL="93980" indent="-93980">
              <a:buFontTx/>
              <a:buChar char="•"/>
            </a:pPr>
            <a:endParaRPr lang="pt-PT" sz="1400" dirty="0">
              <a:solidFill>
                <a:srgbClr val="3333FF"/>
              </a:solidFill>
            </a:endParaRPr>
          </a:p>
          <a:p>
            <a:pPr marL="93980" indent="-93980">
              <a:buFontTx/>
              <a:buChar char="•"/>
            </a:pPr>
            <a:r>
              <a:rPr lang="pt-PT" sz="1600" dirty="0">
                <a:solidFill>
                  <a:srgbClr val="3333FF"/>
                </a:solidFill>
              </a:rPr>
              <a:t>Os docentes QA/</a:t>
            </a:r>
            <a:r>
              <a:rPr lang="pt-PT" sz="1600" dirty="0" err="1">
                <a:solidFill>
                  <a:srgbClr val="3333FF"/>
                </a:solidFill>
              </a:rPr>
              <a:t>QEnA</a:t>
            </a:r>
            <a:r>
              <a:rPr lang="pt-PT" sz="1600" dirty="0">
                <a:solidFill>
                  <a:srgbClr val="3333FF"/>
                </a:solidFill>
              </a:rPr>
              <a:t> sem componente letiva serão opositores </a:t>
            </a:r>
            <a:r>
              <a:rPr lang="pt-PT" sz="1400" dirty="0">
                <a:solidFill>
                  <a:srgbClr val="3333FF"/>
                </a:solidFill>
              </a:rPr>
              <a:t>(nº2 do artigo 22º do DL nº 32-A/2023) e podem manifestar preferências para o quadro do QZP onde se situa o seu AE/</a:t>
            </a:r>
            <a:r>
              <a:rPr lang="pt-PT" sz="1400" dirty="0" err="1">
                <a:solidFill>
                  <a:srgbClr val="3333FF"/>
                </a:solidFill>
              </a:rPr>
              <a:t>EnA</a:t>
            </a:r>
            <a:r>
              <a:rPr lang="pt-PT" sz="1400" dirty="0">
                <a:solidFill>
                  <a:srgbClr val="3333FF"/>
                </a:solidFill>
              </a:rPr>
              <a:t> de provimento..</a:t>
            </a:r>
          </a:p>
          <a:p>
            <a:endParaRPr lang="pt-PT" sz="1400" dirty="0">
              <a:solidFill>
                <a:srgbClr val="3333FF"/>
              </a:solidFill>
            </a:endParaRPr>
          </a:p>
          <a:p>
            <a:pPr marL="93980" indent="-93980">
              <a:buFontTx/>
              <a:buChar char="•"/>
            </a:pPr>
            <a:r>
              <a:rPr lang="pt-PT" sz="1600" b="1" dirty="0">
                <a:solidFill>
                  <a:srgbClr val="663300"/>
                </a:solidFill>
              </a:rPr>
              <a:t>Os docentes de QZP serão obrigatoriamente opositores, devendo manifestar preferências a todos os AE/</a:t>
            </a:r>
            <a:r>
              <a:rPr lang="pt-PT" sz="1600" b="1" dirty="0" err="1">
                <a:solidFill>
                  <a:srgbClr val="663300"/>
                </a:solidFill>
              </a:rPr>
              <a:t>EnA</a:t>
            </a:r>
            <a:r>
              <a:rPr lang="pt-PT" sz="1600" b="1" dirty="0">
                <a:solidFill>
                  <a:srgbClr val="663300"/>
                </a:solidFill>
              </a:rPr>
              <a:t> do QZP de vinculação.</a:t>
            </a:r>
          </a:p>
          <a:p>
            <a:endParaRPr lang="pt-PT" sz="1400" dirty="0">
              <a:solidFill>
                <a:srgbClr val="3333FF"/>
              </a:solidFill>
            </a:endParaRPr>
          </a:p>
          <a:p>
            <a:pPr marL="93980" indent="-93980" algn="just">
              <a:buFontTx/>
              <a:buChar char="•"/>
            </a:pPr>
            <a:r>
              <a:rPr lang="pt-PT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Os docentes de carreira em gozo de LSV de longa duração </a:t>
            </a:r>
            <a:r>
              <a:rPr lang="pt-PT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podem candidatar-se ao concurso </a:t>
            </a:r>
            <a:r>
              <a:rPr lang="pt-PT" sz="1400" b="1" dirty="0">
                <a:solidFill>
                  <a:schemeClr val="accent1">
                    <a:lumMod val="75000"/>
                  </a:schemeClr>
                </a:solidFill>
                <a:ea typeface="SimSun" panose="02010600030101010101" pitchFamily="2" charset="-122"/>
                <a:cs typeface="Arial" panose="020B0604020202020204" pitchFamily="34" charset="0"/>
              </a:rPr>
              <a:t>interno </a:t>
            </a:r>
            <a:r>
              <a:rPr lang="pt-PT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desde que tenham requerido o regresso ao AE/</a:t>
            </a:r>
            <a:r>
              <a:rPr lang="pt-PT" sz="14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EnA</a:t>
            </a:r>
            <a:r>
              <a:rPr lang="pt-PT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ou QZP de origem, até final de </a:t>
            </a:r>
            <a:r>
              <a:rPr lang="pt-PT" sz="1400" dirty="0">
                <a:solidFill>
                  <a:schemeClr val="accent1">
                    <a:lumMod val="75000"/>
                  </a:schemeClr>
                </a:solidFill>
                <a:ea typeface="SimSun" panose="02010600030101010101" pitchFamily="2" charset="-122"/>
                <a:cs typeface="Arial" panose="020B0604020202020204" pitchFamily="34" charset="0"/>
              </a:rPr>
              <a:t>fevereiro</a:t>
            </a:r>
            <a:r>
              <a:rPr lang="pt-PT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do ano letivo anterior àquele em que pretendem regressar e tenham sido informados da inexistência de vaga.</a:t>
            </a:r>
            <a:endParaRPr lang="pt-PT" sz="1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9" name="Picture 2" descr="logo"/>
          <p:cNvPicPr>
            <a:picLocks noGrp="1" noChangeAspect="1" noChangeArrowheads="1"/>
          </p:cNvPicPr>
          <p:nvPr>
            <p:ph/>
          </p:nvPr>
        </p:nvPicPr>
        <p:blipFill>
          <a:blip r:embed="rId3" cstate="print">
            <a:grayscl/>
          </a:blip>
          <a:srcRect l="4793"/>
          <a:stretch>
            <a:fillRect/>
          </a:stretch>
        </p:blipFill>
        <p:spPr bwMode="auto">
          <a:xfrm>
            <a:off x="251460" y="5823585"/>
            <a:ext cx="548005" cy="844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19309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367631" y="2991013"/>
            <a:ext cx="6408737" cy="7032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r">
              <a:lnSpc>
                <a:spcPct val="40000"/>
              </a:lnSpc>
              <a:spcBef>
                <a:spcPct val="50000"/>
              </a:spcBef>
            </a:pPr>
            <a:r>
              <a:rPr lang="pt-PT" sz="4000" b="1" dirty="0">
                <a:solidFill>
                  <a:srgbClr val="D9D9D9"/>
                </a:solidFill>
                <a:latin typeface="Arial Black" panose="020B0A04020102020204" pitchFamily="34" charset="0"/>
              </a:rPr>
              <a:t> </a:t>
            </a:r>
          </a:p>
          <a:p>
            <a:pPr algn="r">
              <a:lnSpc>
                <a:spcPct val="0"/>
              </a:lnSpc>
              <a:spcBef>
                <a:spcPct val="50000"/>
              </a:spcBef>
            </a:pPr>
            <a:r>
              <a:rPr lang="pt-PT" sz="4000" b="1" dirty="0">
                <a:solidFill>
                  <a:srgbClr val="D9D9D9"/>
                </a:solidFill>
                <a:latin typeface="Arial Black" panose="020B0A04020102020204" pitchFamily="34" charset="0"/>
              </a:rPr>
              <a:t> </a:t>
            </a:r>
            <a:r>
              <a:rPr lang="pt-PT" sz="4800" b="1" dirty="0">
                <a:solidFill>
                  <a:srgbClr val="D9D9D9"/>
                </a:solidFill>
                <a:latin typeface="Arial Black" panose="020B0A04020102020204" pitchFamily="34" charset="0"/>
              </a:rPr>
              <a:t>Concurso Externo</a:t>
            </a:r>
          </a:p>
        </p:txBody>
      </p:sp>
      <p:sp>
        <p:nvSpPr>
          <p:cNvPr id="86019" name="Line 3"/>
          <p:cNvSpPr>
            <a:spLocks noChangeShapeType="1"/>
          </p:cNvSpPr>
          <p:nvPr/>
        </p:nvSpPr>
        <p:spPr bwMode="auto">
          <a:xfrm>
            <a:off x="1115616" y="3789040"/>
            <a:ext cx="795655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</a:ln>
          <a:effectLst/>
        </p:spPr>
        <p:txBody>
          <a:bodyPr/>
          <a:lstStyle/>
          <a:p>
            <a:endParaRPr lang="pt-PT"/>
          </a:p>
        </p:txBody>
      </p:sp>
      <p:pic>
        <p:nvPicPr>
          <p:cNvPr id="86020" name="Picture 4" descr="mao_apontando_para_baixo%2B%25281%2529"/>
          <p:cNvPicPr>
            <a:picLocks noChangeAspect="1" noChangeArrowheads="1"/>
          </p:cNvPicPr>
          <p:nvPr/>
        </p:nvPicPr>
        <p:blipFill>
          <a:blip r:embed="rId2" cstate="print">
            <a:lum bright="6000"/>
          </a:blip>
          <a:srcRect/>
          <a:stretch>
            <a:fillRect/>
          </a:stretch>
        </p:blipFill>
        <p:spPr bwMode="auto">
          <a:xfrm rot="-22171864">
            <a:off x="250825" y="692150"/>
            <a:ext cx="1870075" cy="2513013"/>
          </a:xfrm>
          <a:prstGeom prst="rect">
            <a:avLst/>
          </a:prstGeom>
          <a:noFill/>
        </p:spPr>
      </p:pic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1043608" y="4005064"/>
            <a:ext cx="7921942" cy="2262158"/>
          </a:xfrm>
          <a:prstGeom prst="rect">
            <a:avLst/>
          </a:prstGeom>
          <a:noFill/>
          <a:ln w="57150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pt-PT" sz="2400" b="1" dirty="0">
                <a:solidFill>
                  <a:srgbClr val="686868"/>
                </a:solidFill>
              </a:rPr>
              <a:t> Necessidades permanentes</a:t>
            </a:r>
          </a:p>
          <a:p>
            <a:pPr algn="ctr">
              <a:buNone/>
            </a:pPr>
            <a:endParaRPr lang="pt-PT" sz="1800" b="1" dirty="0"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pt-PT" sz="18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Docentes Contratados com habilitação profissional</a:t>
            </a:r>
            <a:endParaRPr lang="pt-PT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endParaRPr lang="pt-PT" sz="1800" b="1" dirty="0">
              <a:solidFill>
                <a:srgbClr val="7030A0"/>
              </a:solidFill>
              <a:effectLst/>
              <a:latin typeface="Verdana" panose="020B060403050404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pt-PT" sz="1800" b="1" dirty="0">
                <a:solidFill>
                  <a:srgbClr val="7030A0"/>
                </a:solidFill>
                <a:effectLst/>
                <a:latin typeface="Verdana" panose="020B060403050404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Os docentes que pretendam ser colocados em CI ou RR são obrigatoriamente opositores.</a:t>
            </a:r>
            <a:endParaRPr lang="pt-PT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50000"/>
              </a:spcBef>
            </a:pPr>
            <a:endParaRPr lang="pt-PT" dirty="0">
              <a:solidFill>
                <a:srgbClr val="686868"/>
              </a:solidFill>
            </a:endParaRPr>
          </a:p>
        </p:txBody>
      </p:sp>
      <p:pic>
        <p:nvPicPr>
          <p:cNvPr id="2059" name="Picture 2" descr="logo"/>
          <p:cNvPicPr>
            <a:picLocks noGrp="1" noChangeAspect="1" noChangeArrowheads="1"/>
          </p:cNvPicPr>
          <p:nvPr>
            <p:ph/>
          </p:nvPr>
        </p:nvPicPr>
        <p:blipFill>
          <a:blip r:embed="rId3" cstate="print">
            <a:grayscl/>
          </a:blip>
          <a:srcRect l="4793"/>
          <a:stretch>
            <a:fillRect/>
          </a:stretch>
        </p:blipFill>
        <p:spPr bwMode="auto">
          <a:xfrm>
            <a:off x="179070" y="5892165"/>
            <a:ext cx="503555" cy="77597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50192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2123728" y="0"/>
            <a:ext cx="7020272" cy="72263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40000"/>
              </a:lnSpc>
              <a:spcBef>
                <a:spcPct val="50000"/>
              </a:spcBef>
            </a:pPr>
            <a:r>
              <a:rPr lang="pt-PT" sz="4000" b="1" dirty="0">
                <a:solidFill>
                  <a:srgbClr val="D9D9D9"/>
                </a:solidFill>
                <a:latin typeface="Arial Black" panose="020B0A04020102020204" pitchFamily="34" charset="0"/>
              </a:rPr>
              <a:t> </a:t>
            </a:r>
          </a:p>
          <a:p>
            <a:pPr algn="r">
              <a:lnSpc>
                <a:spcPct val="0"/>
              </a:lnSpc>
              <a:spcBef>
                <a:spcPct val="50000"/>
              </a:spcBef>
            </a:pPr>
            <a:r>
              <a:rPr lang="pt-PT" sz="4800" b="1" dirty="0">
                <a:solidFill>
                  <a:srgbClr val="D9D9D9"/>
                </a:solidFill>
                <a:latin typeface="Arial Black" panose="020B0A04020102020204" pitchFamily="34" charset="0"/>
              </a:rPr>
              <a:t> Concurso Externo</a:t>
            </a:r>
          </a:p>
        </p:txBody>
      </p:sp>
      <p:sp>
        <p:nvSpPr>
          <p:cNvPr id="77832" name="Line 8"/>
          <p:cNvSpPr>
            <a:spLocks noChangeShapeType="1"/>
          </p:cNvSpPr>
          <p:nvPr/>
        </p:nvSpPr>
        <p:spPr bwMode="auto">
          <a:xfrm>
            <a:off x="4643438" y="765175"/>
            <a:ext cx="4500562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</a:ln>
          <a:effectLst/>
        </p:spPr>
        <p:txBody>
          <a:bodyPr/>
          <a:lstStyle/>
          <a:p>
            <a:endParaRPr lang="pt-PT"/>
          </a:p>
        </p:txBody>
      </p:sp>
      <p:grpSp>
        <p:nvGrpSpPr>
          <p:cNvPr id="5" name="Group 55"/>
          <p:cNvGrpSpPr/>
          <p:nvPr/>
        </p:nvGrpSpPr>
        <p:grpSpPr bwMode="auto">
          <a:xfrm>
            <a:off x="4355976" y="836712"/>
            <a:ext cx="4175125" cy="936327"/>
            <a:chOff x="1018" y="3022"/>
            <a:chExt cx="599" cy="408"/>
          </a:xfrm>
        </p:grpSpPr>
        <p:sp>
          <p:nvSpPr>
            <p:cNvPr id="204" name="AutoShape 23"/>
            <p:cNvSpPr>
              <a:spLocks noChangeArrowheads="1"/>
            </p:cNvSpPr>
            <p:nvPr/>
          </p:nvSpPr>
          <p:spPr bwMode="auto">
            <a:xfrm>
              <a:off x="1018" y="3022"/>
              <a:ext cx="599" cy="408"/>
            </a:xfrm>
            <a:prstGeom prst="roundRect">
              <a:avLst>
                <a:gd name="adj" fmla="val 16667"/>
              </a:avLst>
            </a:prstGeom>
            <a:solidFill>
              <a:srgbClr val="993300"/>
            </a:solidFill>
            <a:ln w="9525">
              <a:noFill/>
              <a:rou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 kern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05" name="Text Box 17"/>
            <p:cNvSpPr txBox="1">
              <a:spLocks noChangeArrowheads="1"/>
            </p:cNvSpPr>
            <p:nvPr/>
          </p:nvSpPr>
          <p:spPr bwMode="auto">
            <a:xfrm>
              <a:off x="1018" y="3023"/>
              <a:ext cx="599" cy="254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PT" sz="2000">
                  <a:solidFill>
                    <a:schemeClr val="bg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Concurso EXTERNO</a:t>
              </a:r>
            </a:p>
            <a:p>
              <a:pPr algn="ctr">
                <a:spcBef>
                  <a:spcPct val="50000"/>
                </a:spcBef>
              </a:pPr>
              <a:r>
                <a:rPr lang="pt-PT" sz="1400">
                  <a:solidFill>
                    <a:schemeClr val="bg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Obtenção de lugar de quadro (QZP)</a:t>
              </a:r>
            </a:p>
          </p:txBody>
        </p:sp>
      </p:grpSp>
      <p:sp>
        <p:nvSpPr>
          <p:cNvPr id="4" name="Text Box 38"/>
          <p:cNvSpPr txBox="1">
            <a:spLocks noChangeArrowheads="1"/>
          </p:cNvSpPr>
          <p:nvPr/>
        </p:nvSpPr>
        <p:spPr bwMode="auto">
          <a:xfrm>
            <a:off x="107504" y="1844824"/>
            <a:ext cx="4536504" cy="3753485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1400" b="1" dirty="0">
                <a:latin typeface="Calibri" panose="020F0502020204030204" pitchFamily="34" charset="0"/>
                <a:cs typeface="Arial" panose="020B0604020202020204" pitchFamily="34" charset="0"/>
              </a:rPr>
              <a:t>1.ª prioridade do Concurso Externo </a:t>
            </a:r>
            <a:endParaRPr lang="pt-PT" sz="1400" b="1" dirty="0"/>
          </a:p>
          <a:p>
            <a:pPr algn="just">
              <a:spcBef>
                <a:spcPct val="50000"/>
              </a:spcBef>
            </a:pPr>
            <a:r>
              <a:rPr lang="pt-PT" sz="1400" b="1" dirty="0">
                <a:solidFill>
                  <a:schemeClr val="bg1"/>
                </a:solidFill>
              </a:rPr>
              <a:t>Docentes que exerçam funções presente ano letivo em agrupamentos de escolas e escolas não agrupadas da rede pública do Ministério da Educação, que tenham sucessivamente celebrado com o Ministério da Educação 3 contratos ou 2 renovações, a termo resolutivo, em horário anual e completo, no mesmo grupo de recrutamento ou em grupos de recrutamento diferentes. </a:t>
            </a:r>
          </a:p>
          <a:p>
            <a:pPr algn="just">
              <a:spcBef>
                <a:spcPct val="50000"/>
              </a:spcBef>
            </a:pPr>
            <a:r>
              <a:rPr lang="pt-PT" sz="1400" b="1" dirty="0">
                <a:latin typeface="Calibri" panose="020F0502020204030204" pitchFamily="34" charset="0"/>
                <a:cs typeface="Calibri" panose="020F0502020204030204" pitchFamily="34" charset="0"/>
              </a:rPr>
              <a:t>Todos os docentes que reúnam as condições abrem vaga no grupo de recrutamento e QZP onde estão a exercer funções.</a:t>
            </a:r>
          </a:p>
          <a:p>
            <a:pPr algn="just">
              <a:spcBef>
                <a:spcPct val="50000"/>
              </a:spcBef>
            </a:pPr>
            <a:r>
              <a:rPr lang="pt-PT" sz="1400" u="sng" dirty="0">
                <a:latin typeface="Calibri" panose="020F0502020204030204" pitchFamily="34" charset="0"/>
                <a:cs typeface="Calibri" panose="020F0502020204030204" pitchFamily="34" charset="0"/>
              </a:rPr>
              <a:t> O tempo de serviço é contabilizado até ao final do ano letivo em vigor.</a:t>
            </a:r>
            <a:endParaRPr lang="pt-PT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ct val="50000"/>
              </a:spcBef>
            </a:pPr>
            <a:endParaRPr lang="pt-PT" sz="1400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38"/>
          <p:cNvSpPr txBox="1">
            <a:spLocks noChangeArrowheads="1"/>
          </p:cNvSpPr>
          <p:nvPr/>
        </p:nvSpPr>
        <p:spPr bwMode="auto">
          <a:xfrm>
            <a:off x="4788024" y="2045760"/>
            <a:ext cx="4067944" cy="1985159"/>
          </a:xfrm>
          <a:prstGeom prst="rect">
            <a:avLst/>
          </a:prstGeom>
          <a:solidFill>
            <a:srgbClr val="99C5CB"/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1400" b="1" dirty="0">
                <a:latin typeface="Calibri" panose="020F0502020204030204" pitchFamily="34" charset="0"/>
                <a:cs typeface="Arial" panose="020B0604020202020204" pitchFamily="34" charset="0"/>
              </a:rPr>
              <a:t>2.ª  prioridade</a:t>
            </a:r>
          </a:p>
          <a:p>
            <a:pPr algn="just"/>
            <a:r>
              <a:rPr lang="pt-PT" sz="1400" b="1" dirty="0">
                <a:latin typeface="Calibri" panose="020F0502020204030204"/>
                <a:ea typeface="SimSun" panose="02010600030101010101" pitchFamily="2" charset="-122"/>
                <a:cs typeface="Times New Roman" panose="02020603050405020304"/>
              </a:rPr>
              <a:t>Docentes qualificados profissionalmente para o/os grupo/s de recrutamento a que se candidatam </a:t>
            </a:r>
            <a:r>
              <a:rPr lang="pt-PT" sz="1400" dirty="0">
                <a:latin typeface="Calibri" panose="020F0502020204030204"/>
                <a:ea typeface="SimSun" panose="02010600030101010101" pitchFamily="2" charset="-122"/>
                <a:cs typeface="Times New Roman" panose="02020603050405020304"/>
              </a:rPr>
              <a:t>com, pelo menos, 365 dias de serviço nos últimos seis anos letivos </a:t>
            </a:r>
            <a:r>
              <a:rPr lang="pt-PT" sz="1100" dirty="0">
                <a:latin typeface="Calibri" panose="020F0502020204030204"/>
                <a:ea typeface="SimSun" panose="02010600030101010101" pitchFamily="2" charset="-122"/>
                <a:cs typeface="Times New Roman" panose="02020603050405020304"/>
              </a:rPr>
              <a:t>(2019/2020 a 2024/2025), </a:t>
            </a:r>
            <a:r>
              <a:rPr lang="pt-PT" sz="1400" dirty="0">
                <a:latin typeface="Calibri" panose="020F0502020204030204"/>
                <a:ea typeface="SimSun" panose="02010600030101010101" pitchFamily="2" charset="-122"/>
                <a:cs typeface="Times New Roman" panose="02020603050405020304"/>
              </a:rPr>
              <a:t>nos estabelecimentos da rede do ME. </a:t>
            </a:r>
          </a:p>
          <a:p>
            <a:endParaRPr lang="pt-PT" sz="1100" dirty="0"/>
          </a:p>
          <a:p>
            <a:r>
              <a:rPr lang="pt-PT" sz="1400" dirty="0"/>
              <a:t>-</a:t>
            </a:r>
            <a:r>
              <a:rPr lang="pt-PT" sz="1400" u="sng" dirty="0"/>
              <a:t> O tempo de serviço é contabilizado até 31 de agosto do ano letivo anterior(2024-2025).</a:t>
            </a:r>
            <a:endParaRPr lang="pt-PT" sz="1400" dirty="0"/>
          </a:p>
        </p:txBody>
      </p:sp>
      <p:sp>
        <p:nvSpPr>
          <p:cNvPr id="463" name="Text Box 38"/>
          <p:cNvSpPr txBox="1">
            <a:spLocks noChangeArrowheads="1"/>
          </p:cNvSpPr>
          <p:nvPr/>
        </p:nvSpPr>
        <p:spPr bwMode="auto">
          <a:xfrm>
            <a:off x="4788024" y="4188118"/>
            <a:ext cx="4074160" cy="240835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1400" b="1" dirty="0">
                <a:latin typeface="Calibri" panose="020F0502020204030204" pitchFamily="34" charset="0"/>
              </a:rPr>
              <a:t>3.ª  prioridade</a:t>
            </a:r>
          </a:p>
          <a:p>
            <a:r>
              <a:rPr lang="pt-PT" sz="1400" dirty="0"/>
              <a:t>- Docentes qualificados profissionalmente para o/os grupos de recrutamento a que se candidatam. </a:t>
            </a:r>
            <a:endParaRPr lang="pt-PT" dirty="0"/>
          </a:p>
          <a:p>
            <a:r>
              <a:rPr lang="pt-PT" sz="1050" dirty="0"/>
              <a:t> - Alunos que se encontram a frequentar Mestrado em Ensino à data da apresentação da candidatura e prevejam poder comprovar a sua conclusão até ao último dia do prazo de reclamação das listas provisórias.</a:t>
            </a:r>
          </a:p>
          <a:p>
            <a:endParaRPr lang="pt-PT" sz="1050" dirty="0"/>
          </a:p>
          <a:p>
            <a:r>
              <a:rPr lang="pt-PT" sz="1400" dirty="0"/>
              <a:t>-</a:t>
            </a:r>
            <a:r>
              <a:rPr lang="pt-PT" sz="1400" u="sng" dirty="0"/>
              <a:t> O tempo de serviço é contabilizado até 31 de agosto do ano letivo anterior (2024-2025).</a:t>
            </a:r>
            <a:endParaRPr lang="pt-PT" sz="1400" dirty="0"/>
          </a:p>
          <a:p>
            <a:endParaRPr lang="pt-PT" sz="1400" dirty="0"/>
          </a:p>
        </p:txBody>
      </p:sp>
      <p:pic>
        <p:nvPicPr>
          <p:cNvPr id="2059" name="Picture 2" descr="logo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l="4793"/>
          <a:stretch>
            <a:fillRect/>
          </a:stretch>
        </p:blipFill>
        <p:spPr bwMode="auto">
          <a:xfrm>
            <a:off x="179070" y="5842635"/>
            <a:ext cx="633730" cy="94234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B36F400F-DF28-43BC-8D8E-4929793B39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20B033D-70A5-2B5E-A275-1BCACB187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1760" y="668377"/>
            <a:ext cx="6103590" cy="1325563"/>
          </a:xfrm>
        </p:spPr>
        <p:txBody>
          <a:bodyPr>
            <a:normAutofit/>
          </a:bodyPr>
          <a:lstStyle/>
          <a:p>
            <a:r>
              <a:rPr lang="pt-PT" dirty="0"/>
              <a:t>Concurso Externo de Vinculação Dinâmica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7C19163-CCD2-49D1-B75F-98B14B9882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95736" y="1916832"/>
            <a:ext cx="2256249" cy="4176464"/>
          </a:xfrm>
        </p:spPr>
        <p:txBody>
          <a:bodyPr>
            <a:normAutofit fontScale="92500" lnSpcReduction="10000"/>
          </a:bodyPr>
          <a:lstStyle/>
          <a:p>
            <a:r>
              <a:rPr lang="pt-PT" sz="2100" dirty="0"/>
              <a:t>a) </a:t>
            </a:r>
            <a:r>
              <a:rPr lang="pt-PT" sz="2100" b="1" dirty="0"/>
              <a:t>Possuir pelo menos 1095 </a:t>
            </a:r>
            <a:r>
              <a:rPr lang="pt-PT" sz="2100" dirty="0"/>
              <a:t>dias de serviço, </a:t>
            </a:r>
            <a:r>
              <a:rPr lang="pt-PT" sz="2100" b="1" dirty="0"/>
              <a:t>desde que a 31 de dezembro do ano anterior </a:t>
            </a:r>
            <a:r>
              <a:rPr lang="pt-PT" sz="2100" dirty="0"/>
              <a:t>à abertura do concurso, se encontre em exercício de funções em AE ou </a:t>
            </a:r>
            <a:r>
              <a:rPr lang="pt-PT" sz="2100" dirty="0" err="1"/>
              <a:t>EnA</a:t>
            </a:r>
            <a:r>
              <a:rPr lang="pt-PT" sz="2100" dirty="0"/>
              <a:t> do Ministério da Educação.</a:t>
            </a:r>
          </a:p>
        </p:txBody>
      </p:sp>
      <p:graphicFrame>
        <p:nvGraphicFramePr>
          <p:cNvPr id="8" name="Marcador de Posição de Conteúdo 7">
            <a:extLst>
              <a:ext uri="{FF2B5EF4-FFF2-40B4-BE49-F238E27FC236}">
                <a16:creationId xmlns:a16="http://schemas.microsoft.com/office/drawing/2014/main" id="{60939A7E-B3B7-8FBA-CBC0-E0329CD8D3D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88976423"/>
              </p:ext>
            </p:extLst>
          </p:nvPr>
        </p:nvGraphicFramePr>
        <p:xfrm>
          <a:off x="4692650" y="2132856"/>
          <a:ext cx="3822700" cy="37444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22700">
                  <a:extLst>
                    <a:ext uri="{9D8B030D-6E8A-4147-A177-3AD203B41FA5}">
                      <a16:colId xmlns:a16="http://schemas.microsoft.com/office/drawing/2014/main" val="1223640582"/>
                    </a:ext>
                  </a:extLst>
                </a:gridCol>
              </a:tblGrid>
              <a:tr h="37444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b) </a:t>
                      </a:r>
                      <a:r>
                        <a:rPr lang="pt-PT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Tenha celebrado contratos de trabalho em funções públicas a termo resolutivo com o Ministério da Educação nos dois anos escolares anteriores,</a:t>
                      </a:r>
                      <a:r>
                        <a:rPr lang="pt-PT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com qualificação profissional, dos quais resulte uma das seguintes situações: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i) Tenha prestado, pelo menos, 180 dias de tempo de serviço em cada um desses anos;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pt-PT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Tenha prestado, pelo menos, 365 dias de tempo de serviço no cômputo desses dois anos e em cada um deles ter prestado, pelo menos, 120 dias de tempo de serviço.</a:t>
                      </a: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val="18550195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2689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>
</file>

<file path=ppt/theme/theme1.xml><?xml version="1.0" encoding="utf-8"?>
<a:theme xmlns:a="http://schemas.openxmlformats.org/drawingml/2006/main" name="1_Modelo de apresentação predefinido">
  <a:themeElements>
    <a:clrScheme name="1_Modelo de apresentação predefinido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1_Modelo de apresentação predefini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rgbClr val="8E8E8E"/>
          </a:solidFill>
          <a:prstDash val="solid"/>
          <a:round/>
          <a:headEnd type="none" w="med" len="med"/>
          <a:tailEnd type="arrow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pt-P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rgbClr val="8E8E8E"/>
          </a:solidFill>
          <a:prstDash val="solid"/>
          <a:round/>
          <a:headEnd type="none" w="med" len="med"/>
          <a:tailEnd type="arrow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pt-P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1_Modelo de apresentação predefinido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540</TotalTime>
  <Words>1359</Words>
  <Application>Microsoft Office PowerPoint</Application>
  <PresentationFormat>Apresentação no Ecrã (4:3)</PresentationFormat>
  <Paragraphs>156</Paragraphs>
  <Slides>16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16</vt:i4>
      </vt:variant>
    </vt:vector>
  </HeadingPairs>
  <TitlesOfParts>
    <vt:vector size="23" baseType="lpstr">
      <vt:lpstr>SimSun</vt:lpstr>
      <vt:lpstr>Arial</vt:lpstr>
      <vt:lpstr>Arial Black</vt:lpstr>
      <vt:lpstr>Calibri</vt:lpstr>
      <vt:lpstr>Verdana</vt:lpstr>
      <vt:lpstr>Wingdings</vt:lpstr>
      <vt:lpstr>1_Modelo de apresentação predefinido</vt:lpstr>
      <vt:lpstr>Apresentação do PowerPoint</vt:lpstr>
      <vt:lpstr>Legislação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Concurso Externo de Vinculação Dinâmica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SPZS</dc:creator>
  <cp:lastModifiedBy>Faro</cp:lastModifiedBy>
  <cp:revision>157</cp:revision>
  <dcterms:created xsi:type="dcterms:W3CDTF">2012-04-16T10:27:00Z</dcterms:created>
  <dcterms:modified xsi:type="dcterms:W3CDTF">2026-04-02T14:34:24Z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1033-11.2.0.11029</vt:lpwstr>
  </property>
  <property fmtid="{D5CDD505-2E9C-101B-9397-08002B2CF9AE}" pid="3" name="ICV">
    <vt:lpwstr>2649800401F041B8B3827BE9AF80E532</vt:lpwstr>
  </property>
</Properties>
</file>